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strictFirstAndLastChars="0" saveSubsetFonts="1">
  <p:sldMasterIdLst>
    <p:sldMasterId id="2147483648" r:id="rId1"/>
  </p:sldMasterIdLst>
  <p:notesMasterIdLst>
    <p:notesMasterId r:id="rId15"/>
  </p:notesMasterIdLst>
  <p:sldIdLst>
    <p:sldId id="258" r:id="rId2"/>
    <p:sldId id="259" r:id="rId3"/>
    <p:sldId id="263" r:id="rId4"/>
    <p:sldId id="260" r:id="rId5"/>
    <p:sldId id="262" r:id="rId6"/>
    <p:sldId id="272" r:id="rId7"/>
    <p:sldId id="264" r:id="rId8"/>
    <p:sldId id="265" r:id="rId9"/>
    <p:sldId id="266" r:id="rId10"/>
    <p:sldId id="267" r:id="rId11"/>
    <p:sldId id="270" r:id="rId12"/>
    <p:sldId id="268" r:id="rId13"/>
    <p:sldId id="271" r:id="rId14"/>
  </p:sldIdLst>
  <p:sldSz cx="5753100" cy="3238500"/>
  <p:notesSz cx="6858000" cy="9144000"/>
  <p:defaultTextStyle>
    <a:defPPr>
      <a:defRPr lang="it-IT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1pPr>
    <a:lvl2pPr marL="457200" algn="l" defTabSz="449263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2pPr>
    <a:lvl3pPr marL="914400" algn="l" defTabSz="449263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3pPr>
    <a:lvl4pPr marL="1371600" algn="l" defTabSz="449263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4pPr>
    <a:lvl5pPr marL="1828800" algn="l" defTabSz="449263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020">
          <p15:clr>
            <a:srgbClr val="A4A3A4"/>
          </p15:clr>
        </p15:guide>
        <p15:guide id="2" pos="18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CC99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Stile chiaro 1 - Color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Stile chiaro 1 - Color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214" d="100"/>
          <a:sy n="214" d="100"/>
        </p:scale>
        <p:origin x="318" y="156"/>
      </p:cViewPr>
      <p:guideLst>
        <p:guide orient="horz" pos="1020"/>
        <p:guide pos="18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-server\documenti\ASAC\Monitoraggi%20e%20valutazioni%20attivita%20finanziate\1%20MV_OBR\2023%20PO\RAPPORTO_NAZIONALE_dati_2021e2022\StorieFormazione_2021_20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852475787823482"/>
          <c:y val="0.40934213263678609"/>
          <c:w val="0.40191946040672394"/>
          <c:h val="0.57998505197136752"/>
        </c:manualLayout>
      </c:layout>
      <c:pieChart>
        <c:varyColors val="1"/>
        <c:ser>
          <c:idx val="0"/>
          <c:order val="0"/>
          <c:tx>
            <c:strRef>
              <c:f>Foglio2!$B$141</c:f>
              <c:strCache>
                <c:ptCount val="1"/>
                <c:pt idx="0">
                  <c:v>n. aziende</c:v>
                </c:pt>
              </c:strCache>
            </c:strRef>
          </c:tx>
          <c:spPr>
            <a:ln w="3175">
              <a:solidFill>
                <a:schemeClr val="tx1"/>
              </a:solidFill>
            </a:ln>
          </c:spPr>
          <c:explosion val="2"/>
          <c:dPt>
            <c:idx val="0"/>
            <c:bubble3D val="0"/>
            <c:spPr>
              <a:solidFill>
                <a:srgbClr val="CC99FF"/>
              </a:solidFill>
              <a:ln w="3175" cap="flat" cmpd="sng" algn="ctr">
                <a:solidFill>
                  <a:schemeClr val="tx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06EE-41A2-9306-F7E28D354705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2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2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3175" cap="flat" cmpd="sng" algn="ctr">
                <a:solidFill>
                  <a:schemeClr val="tx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06EE-41A2-9306-F7E28D354705}"/>
              </c:ext>
            </c:extLst>
          </c:dPt>
          <c:dPt>
            <c:idx val="2"/>
            <c:bubble3D val="0"/>
            <c:spPr>
              <a:solidFill>
                <a:schemeClr val="accent5">
                  <a:lumMod val="75000"/>
                </a:schemeClr>
              </a:solidFill>
              <a:ln w="3175" cap="flat" cmpd="sng" algn="ctr">
                <a:solidFill>
                  <a:schemeClr val="tx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06EE-41A2-9306-F7E28D354705}"/>
              </c:ext>
            </c:extLst>
          </c:dPt>
          <c:dPt>
            <c:idx val="3"/>
            <c:bubble3D val="0"/>
            <c:spPr>
              <a:solidFill>
                <a:schemeClr val="accent2"/>
              </a:solidFill>
              <a:ln w="3175" cap="flat" cmpd="sng" algn="ctr">
                <a:solidFill>
                  <a:schemeClr val="tx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06EE-41A2-9306-F7E28D354705}"/>
              </c:ext>
            </c:extLst>
          </c:dPt>
          <c:dPt>
            <c:idx val="4"/>
            <c:bubble3D val="0"/>
            <c:spPr>
              <a:solidFill>
                <a:srgbClr val="66FFFF"/>
              </a:solidFill>
              <a:ln w="3175" cap="flat" cmpd="sng" algn="ctr">
                <a:solidFill>
                  <a:schemeClr val="tx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9-06EE-41A2-9306-F7E28D354705}"/>
              </c:ext>
            </c:extLst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5773267877604766E-2"/>
                      <c:h val="7.33917385173713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6EE-41A2-9306-F7E28D354705}"/>
                </c:ext>
              </c:extLst>
            </c:dLbl>
            <c:dLbl>
              <c:idx val="1"/>
              <c:layout>
                <c:manualLayout>
                  <c:x val="-5.8509022232806393E-2"/>
                  <c:y val="5.13333795643497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6EE-41A2-9306-F7E28D354705}"/>
                </c:ext>
              </c:extLst>
            </c:dLbl>
            <c:dLbl>
              <c:idx val="2"/>
              <c:layout>
                <c:manualLayout>
                  <c:x val="-6.679453102223494E-2"/>
                  <c:y val="-6.29050029664902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6EE-41A2-9306-F7E28D354705}"/>
                </c:ext>
              </c:extLst>
            </c:dLbl>
            <c:dLbl>
              <c:idx val="3"/>
              <c:layout>
                <c:manualLayout>
                  <c:x val="9.8985192367864891E-2"/>
                  <c:y val="-0.108461431774577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6EE-41A2-9306-F7E28D354705}"/>
                </c:ext>
              </c:extLst>
            </c:dLbl>
            <c:dLbl>
              <c:idx val="4"/>
              <c:layout>
                <c:manualLayout>
                  <c:x val="-1.3049853215849679E-3"/>
                  <c:y val="1.12842205835895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800" b="1" i="0" u="none" strike="noStrike" kern="1200" baseline="0">
                      <a:solidFill>
                        <a:schemeClr val="tx1"/>
                      </a:solidFill>
                      <a:latin typeface="Garamond" panose="02020404030301010803" pitchFamily="18" charset="0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6EE-41A2-9306-F7E28D35470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1" i="0" u="none" strike="noStrike" kern="1200" baseline="0">
                    <a:solidFill>
                      <a:schemeClr val="bg1"/>
                    </a:solidFill>
                    <a:latin typeface="Garamond" panose="02020404030301010803" pitchFamily="18" charset="0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Foglio2!$A$142:$A$146</c:f>
              <c:strCache>
                <c:ptCount val="5"/>
                <c:pt idx="0">
                  <c:v>Competenze di base e digitali</c:v>
                </c:pt>
                <c:pt idx="1">
                  <c:v>Competitività</c:v>
                </c:pt>
                <c:pt idx="2">
                  <c:v>Transizione verde,economia circolare e sostenibilità</c:v>
                </c:pt>
                <c:pt idx="3">
                  <c:v>Innovazione digitale e tecnologica, di processo e di prodotto</c:v>
                </c:pt>
                <c:pt idx="4">
                  <c:v>Politiche attive del lavoro</c:v>
                </c:pt>
              </c:strCache>
            </c:strRef>
          </c:cat>
          <c:val>
            <c:numRef>
              <c:f>Foglio2!$B$142:$B$146</c:f>
              <c:numCache>
                <c:formatCode>General</c:formatCode>
                <c:ptCount val="5"/>
                <c:pt idx="0">
                  <c:v>24</c:v>
                </c:pt>
                <c:pt idx="1">
                  <c:v>18</c:v>
                </c:pt>
                <c:pt idx="2">
                  <c:v>24</c:v>
                </c:pt>
                <c:pt idx="3">
                  <c:v>141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6EE-41A2-9306-F7E28D3547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3175">
          <a:noFill/>
        </a:ln>
        <a:effectLst/>
      </c:spPr>
    </c:plotArea>
    <c:legend>
      <c:legendPos val="t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it-IT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it-IT"/>
          </a:p>
        </c:txPr>
      </c:legendEntry>
      <c:layout>
        <c:manualLayout>
          <c:xMode val="edge"/>
          <c:yMode val="edge"/>
          <c:x val="0.47984080674149859"/>
          <c:y val="2.8818874582957701E-2"/>
          <c:w val="0.49701919780779552"/>
          <c:h val="0.3636238952713375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tx1"/>
              </a:solidFill>
              <a:latin typeface="Garamond" panose="02020404030301010803" pitchFamily="18" charset="0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Garamond" panose="02020404030301010803" pitchFamily="18" charset="0"/>
        </a:defRPr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id="{0E5B508D-CA01-4FBA-07D9-04D7D04117C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DE19DA88-7CD4-9720-6D52-7106C45638C7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noProof="0">
                <a:sym typeface="Times New Roman" panose="02020603050405020304" pitchFamily="18" charset="0"/>
              </a:rPr>
              <a:t>Click to edit Master text styles</a:t>
            </a:r>
          </a:p>
          <a:p>
            <a:pPr lvl="1"/>
            <a:r>
              <a:rPr lang="it-IT" altLang="it-IT" noProof="0">
                <a:sym typeface="Times New Roman" panose="02020603050405020304" pitchFamily="18" charset="0"/>
              </a:rPr>
              <a:t>Second level</a:t>
            </a:r>
          </a:p>
          <a:p>
            <a:pPr lvl="2"/>
            <a:r>
              <a:rPr lang="it-IT" altLang="it-IT" noProof="0">
                <a:sym typeface="Times New Roman" panose="02020603050405020304" pitchFamily="18" charset="0"/>
              </a:rPr>
              <a:t>Third level</a:t>
            </a:r>
          </a:p>
          <a:p>
            <a:pPr lvl="3"/>
            <a:r>
              <a:rPr lang="it-IT" altLang="it-IT" noProof="0">
                <a:sym typeface="Times New Roman" panose="02020603050405020304" pitchFamily="18" charset="0"/>
              </a:rPr>
              <a:t>Fourth level</a:t>
            </a:r>
          </a:p>
          <a:p>
            <a:pPr lvl="4"/>
            <a:r>
              <a:rPr lang="it-IT" altLang="it-IT" noProof="0">
                <a:sym typeface="Times New Roman" panose="02020603050405020304" pitchFamily="18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ts val="400"/>
      </a:spcBef>
      <a:spcAft>
        <a:spcPct val="0"/>
      </a:spcAft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Times New Roman" panose="02020603050405020304" pitchFamily="18" charset="0"/>
        <a:sym typeface="Times New Roman" panose="02020603050405020304" pitchFamily="18" charset="0"/>
      </a:defRPr>
    </a:lvl1pPr>
    <a:lvl2pPr indent="228600" algn="l" defTabSz="449263" rtl="0" eaLnBrk="0" fontAlgn="base" hangingPunct="0">
      <a:spcBef>
        <a:spcPts val="400"/>
      </a:spcBef>
      <a:spcAft>
        <a:spcPct val="0"/>
      </a:spcAft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Times New Roman" panose="02020603050405020304" pitchFamily="18" charset="0"/>
        <a:sym typeface="Times New Roman" panose="02020603050405020304" pitchFamily="18" charset="0"/>
      </a:defRPr>
    </a:lvl2pPr>
    <a:lvl3pPr indent="457200" algn="l" defTabSz="449263" rtl="0" eaLnBrk="0" fontAlgn="base" hangingPunct="0">
      <a:spcBef>
        <a:spcPts val="400"/>
      </a:spcBef>
      <a:spcAft>
        <a:spcPct val="0"/>
      </a:spcAft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Times New Roman" panose="02020603050405020304" pitchFamily="18" charset="0"/>
        <a:sym typeface="Times New Roman" panose="02020603050405020304" pitchFamily="18" charset="0"/>
      </a:defRPr>
    </a:lvl3pPr>
    <a:lvl4pPr indent="685800" algn="l" defTabSz="449263" rtl="0" eaLnBrk="0" fontAlgn="base" hangingPunct="0">
      <a:spcBef>
        <a:spcPts val="400"/>
      </a:spcBef>
      <a:spcAft>
        <a:spcPct val="0"/>
      </a:spcAft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Times New Roman" panose="02020603050405020304" pitchFamily="18" charset="0"/>
        <a:sym typeface="Times New Roman" panose="02020603050405020304" pitchFamily="18" charset="0"/>
      </a:defRPr>
    </a:lvl4pPr>
    <a:lvl5pPr indent="914400" algn="l" defTabSz="449263" rtl="0" eaLnBrk="0" fontAlgn="base" hangingPunct="0">
      <a:spcBef>
        <a:spcPts val="400"/>
      </a:spcBef>
      <a:spcAft>
        <a:spcPct val="0"/>
      </a:spcAft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Times New Roman" panose="02020603050405020304" pitchFamily="18" charset="0"/>
        <a:sym typeface="Times New Roman" panose="02020603050405020304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egnaposto immagine diapositiva 1">
            <a:extLst>
              <a:ext uri="{FF2B5EF4-FFF2-40B4-BE49-F238E27FC236}">
                <a16:creationId xmlns:a16="http://schemas.microsoft.com/office/drawing/2014/main" id="{8B77D4AD-5D7D-12E9-2FCA-39E0652C2F5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685800"/>
            <a:ext cx="6089650" cy="3429000"/>
          </a:xfrm>
        </p:spPr>
      </p:sp>
      <p:sp>
        <p:nvSpPr>
          <p:cNvPr id="7171" name="Segnaposto note 2">
            <a:extLst>
              <a:ext uri="{FF2B5EF4-FFF2-40B4-BE49-F238E27FC236}">
                <a16:creationId xmlns:a16="http://schemas.microsoft.com/office/drawing/2014/main" id="{7AFAACA1-C67E-C0B4-9A5A-6E40D4D424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/>
            <a:endParaRPr lang="it-IT" altLang="it-IT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4175" y="685800"/>
            <a:ext cx="608965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182218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egnaposto immagine diapositiva 1">
            <a:extLst>
              <a:ext uri="{FF2B5EF4-FFF2-40B4-BE49-F238E27FC236}">
                <a16:creationId xmlns:a16="http://schemas.microsoft.com/office/drawing/2014/main" id="{73A6B276-3FD4-D2F4-2980-15E90349173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685800"/>
            <a:ext cx="6089650" cy="3429000"/>
          </a:xfrm>
        </p:spPr>
      </p:sp>
      <p:sp>
        <p:nvSpPr>
          <p:cNvPr id="15363" name="Segnaposto note 2">
            <a:extLst>
              <a:ext uri="{FF2B5EF4-FFF2-40B4-BE49-F238E27FC236}">
                <a16:creationId xmlns:a16="http://schemas.microsoft.com/office/drawing/2014/main" id="{D7FF71FA-5586-EA98-CE0F-AC72E08813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/>
            <a:r>
              <a:rPr lang="it-IT" altLang="it-IT" dirty="0"/>
              <a:t>Ho dimenticato di salvare </a:t>
            </a:r>
            <a:r>
              <a:rPr lang="it-IT" altLang="it-IT" dirty="0" err="1"/>
              <a:t>l’excel</a:t>
            </a:r>
            <a:r>
              <a:rPr lang="it-IT" altLang="it-IT" dirty="0"/>
              <a:t> con gli ultimi dati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19138" y="530225"/>
            <a:ext cx="4314825" cy="112712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19138" y="1700213"/>
            <a:ext cx="4314825" cy="78263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8BBAF6D-4630-B598-071D-123B4BE78FD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C79FA-4D0B-4846-A8BF-E220EE1DB8E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90120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7319521-6B7D-75F4-91A5-F682891BA3A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A529FF-8A38-4B6F-B983-37C6998D7E9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524703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4098925" y="1004888"/>
            <a:ext cx="1222375" cy="165735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30213" y="1004888"/>
            <a:ext cx="3516312" cy="165735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7090B55-2701-400D-6BFB-C6EA0C83C19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B4976A-ED8E-44E9-BA5A-86398C14454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86479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849C39E-8A5B-839A-9A16-C49960A729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1C189-8EE3-493B-98FB-73F496C2701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151109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2113" y="808038"/>
            <a:ext cx="4962525" cy="134620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92113" y="2166938"/>
            <a:ext cx="4962525" cy="708025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515E649-45E3-DEB3-8720-3069543BBB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84F0B-52E4-4475-A08C-F15E531127E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82280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62013" y="1835150"/>
            <a:ext cx="1936750" cy="8270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2951163" y="1835150"/>
            <a:ext cx="1938337" cy="8270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81E62D1-BF4F-ECB7-49DE-9C24448BB53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16D2FF-116B-4893-9D6E-C9B695DA3B0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79866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6875" y="173038"/>
            <a:ext cx="4960938" cy="625475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96875" y="793750"/>
            <a:ext cx="2433638" cy="3889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96875" y="1182688"/>
            <a:ext cx="2433638" cy="17399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2913063" y="793750"/>
            <a:ext cx="2444750" cy="3889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2913063" y="1182688"/>
            <a:ext cx="2444750" cy="17399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E9F63814-F810-2C8E-8673-AF87CCA60DC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C028AA-5DC9-47DF-A5B0-C7A555084FD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76700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02AD283B-3656-EEAA-F361-56E217B468A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E8C88-91A5-4C72-BD17-865F54F7402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5784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1915DFC1-6A2A-1207-5536-E11F5676829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600462-1157-467E-902C-324F2B885CB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62127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6875" y="215900"/>
            <a:ext cx="1854200" cy="7556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446338" y="466725"/>
            <a:ext cx="2911475" cy="23002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96875" y="971550"/>
            <a:ext cx="1854200" cy="18002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B645D4F-2547-B99B-DA25-E2E55E218C5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5A58D-9404-463B-9FDB-FC034B278F6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84438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6875" y="215900"/>
            <a:ext cx="1854200" cy="7556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446338" y="466725"/>
            <a:ext cx="2911475" cy="23002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>
              <a:sym typeface="Arial" panose="020B0604020202020204" pitchFamily="34" charset="0"/>
            </a:endParaRP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96875" y="971550"/>
            <a:ext cx="1854200" cy="18002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8295BB7-781D-8BFB-425B-A308F7DC2E4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563FB-CAEB-4A5E-9AE8-47F0EF61609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90921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3D99BB3D-48B1-440A-8794-1CD436ACE77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30213" y="1004888"/>
            <a:ext cx="4891087" cy="693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>
                <a:sym typeface="Arial" panose="020B0604020202020204" pitchFamily="34" charset="0"/>
              </a:rPr>
              <a:t>Click to edit Master title style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56A1CEC9-52B4-AF4D-3D96-D74BEE4E91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62013" y="1835150"/>
            <a:ext cx="4027487" cy="827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>
                <a:sym typeface="Arial" panose="020B0604020202020204" pitchFamily="34" charset="0"/>
              </a:rPr>
              <a:t>Click to edit Master text styles</a:t>
            </a:r>
          </a:p>
          <a:p>
            <a:pPr lvl="1"/>
            <a:r>
              <a:rPr lang="it-IT" altLang="it-IT">
                <a:sym typeface="Arial" panose="020B0604020202020204" pitchFamily="34" charset="0"/>
              </a:rPr>
              <a:t>Second level</a:t>
            </a:r>
          </a:p>
          <a:p>
            <a:pPr lvl="2"/>
            <a:r>
              <a:rPr lang="it-IT" altLang="it-IT">
                <a:sym typeface="Arial" panose="020B0604020202020204" pitchFamily="34" charset="0"/>
              </a:rPr>
              <a:t>Third level</a:t>
            </a:r>
          </a:p>
          <a:p>
            <a:pPr lvl="3"/>
            <a:r>
              <a:rPr lang="it-IT" altLang="it-IT">
                <a:sym typeface="Arial" panose="020B0604020202020204" pitchFamily="34" charset="0"/>
              </a:rPr>
              <a:t>Fourth level</a:t>
            </a:r>
          </a:p>
          <a:p>
            <a:pPr lvl="4"/>
            <a:r>
              <a:rPr lang="it-IT" altLang="it-IT">
                <a:sym typeface="Arial" panose="020B0604020202020204" pitchFamily="34" charset="0"/>
              </a:rPr>
              <a:t>Fifth level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7EBC2585-A2B3-E115-71D0-E061ABE58F75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 bwMode="auto">
          <a:xfrm>
            <a:off x="4130675" y="2951163"/>
            <a:ext cx="266700" cy="2587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defRPr/>
            </a:lvl1pPr>
          </a:lstStyle>
          <a:p>
            <a:pPr>
              <a:defRPr/>
            </a:pPr>
            <a:fld id="{66BDB7B9-990E-4038-9E14-69D005A43B4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defRPr sz="1900" kern="1200">
          <a:solidFill>
            <a:srgbClr val="000000"/>
          </a:solidFill>
          <a:latin typeface="+mj-lt"/>
          <a:ea typeface="+mj-ea"/>
          <a:cs typeface="+mj-cs"/>
          <a:sym typeface="Arial" panose="020B0604020202020204" pitchFamily="34" charset="0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defRPr sz="19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defRPr sz="19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defRPr sz="19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defRPr sz="19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5pPr>
      <a:lvl6pPr marL="4572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defRPr sz="19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6pPr>
      <a:lvl7pPr marL="9144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defRPr sz="19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7pPr>
      <a:lvl8pPr marL="1371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defRPr sz="19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8pPr>
      <a:lvl9pPr marL="18288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defRPr sz="19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9pPr>
    </p:titleStyle>
    <p:bodyStyle>
      <a:lvl1pPr algn="ctr" defTabSz="449263" rtl="0" eaLnBrk="0" fontAlgn="base" hangingPunct="0">
        <a:lnSpc>
          <a:spcPct val="93000"/>
        </a:lnSpc>
        <a:spcBef>
          <a:spcPts val="600"/>
        </a:spcBef>
        <a:spcAft>
          <a:spcPct val="0"/>
        </a:spcAft>
        <a:defRPr sz="1400" kern="1200">
          <a:solidFill>
            <a:srgbClr val="000000"/>
          </a:solidFill>
          <a:latin typeface="+mn-lt"/>
          <a:ea typeface="+mn-ea"/>
          <a:cs typeface="+mn-cs"/>
          <a:sym typeface="Arial" panose="020B0604020202020204" pitchFamily="34" charset="0"/>
        </a:defRPr>
      </a:lvl1pPr>
      <a:lvl2pPr indent="457200" algn="ctr" defTabSz="449263" rtl="0" eaLnBrk="0" fontAlgn="base" hangingPunct="0">
        <a:lnSpc>
          <a:spcPct val="93000"/>
        </a:lnSpc>
        <a:spcBef>
          <a:spcPts val="600"/>
        </a:spcBef>
        <a:spcAft>
          <a:spcPct val="0"/>
        </a:spcAft>
        <a:defRPr sz="1400" kern="1200">
          <a:solidFill>
            <a:srgbClr val="000000"/>
          </a:solidFill>
          <a:latin typeface="+mn-lt"/>
          <a:ea typeface="+mn-ea"/>
          <a:cs typeface="+mn-cs"/>
          <a:sym typeface="Arial" panose="020B0604020202020204" pitchFamily="34" charset="0"/>
        </a:defRPr>
      </a:lvl2pPr>
      <a:lvl3pPr indent="914400" algn="ctr" defTabSz="449263" rtl="0" eaLnBrk="0" fontAlgn="base" hangingPunct="0">
        <a:lnSpc>
          <a:spcPct val="93000"/>
        </a:lnSpc>
        <a:spcBef>
          <a:spcPts val="600"/>
        </a:spcBef>
        <a:spcAft>
          <a:spcPct val="0"/>
        </a:spcAft>
        <a:defRPr sz="1400" kern="1200">
          <a:solidFill>
            <a:srgbClr val="000000"/>
          </a:solidFill>
          <a:latin typeface="+mn-lt"/>
          <a:ea typeface="+mn-ea"/>
          <a:cs typeface="+mn-cs"/>
          <a:sym typeface="Arial" panose="020B0604020202020204" pitchFamily="34" charset="0"/>
        </a:defRPr>
      </a:lvl3pPr>
      <a:lvl4pPr indent="1371600" algn="ctr" defTabSz="449263" rtl="0" eaLnBrk="0" fontAlgn="base" hangingPunct="0">
        <a:lnSpc>
          <a:spcPct val="93000"/>
        </a:lnSpc>
        <a:spcBef>
          <a:spcPts val="600"/>
        </a:spcBef>
        <a:spcAft>
          <a:spcPct val="0"/>
        </a:spcAft>
        <a:defRPr sz="1400" kern="1200">
          <a:solidFill>
            <a:srgbClr val="000000"/>
          </a:solidFill>
          <a:latin typeface="+mn-lt"/>
          <a:ea typeface="+mn-ea"/>
          <a:cs typeface="+mn-cs"/>
          <a:sym typeface="Arial" panose="020B0604020202020204" pitchFamily="34" charset="0"/>
        </a:defRPr>
      </a:lvl4pPr>
      <a:lvl5pPr indent="1828800" algn="ctr" defTabSz="449263" rtl="0" eaLnBrk="0" fontAlgn="base" hangingPunct="0">
        <a:lnSpc>
          <a:spcPct val="93000"/>
        </a:lnSpc>
        <a:spcBef>
          <a:spcPts val="600"/>
        </a:spcBef>
        <a:spcAft>
          <a:spcPct val="0"/>
        </a:spcAft>
        <a:defRPr sz="1400" kern="1200">
          <a:solidFill>
            <a:srgbClr val="000000"/>
          </a:solidFill>
          <a:latin typeface="+mn-lt"/>
          <a:ea typeface="+mn-ea"/>
          <a:cs typeface="+mn-cs"/>
          <a:sym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ondimpresa.it/monitoraggio-valutativo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monitoraggiovalutativo@fondimpresa.it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>
            <a:extLst>
              <a:ext uri="{FF2B5EF4-FFF2-40B4-BE49-F238E27FC236}">
                <a16:creationId xmlns:a16="http://schemas.microsoft.com/office/drawing/2014/main" id="{E19CD185-8C29-247A-80C2-2C5FF4994E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753100" cy="3236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5" name="Text Box 2">
            <a:extLst>
              <a:ext uri="{FF2B5EF4-FFF2-40B4-BE49-F238E27FC236}">
                <a16:creationId xmlns:a16="http://schemas.microsoft.com/office/drawing/2014/main" id="{6A777E0F-C1AD-E053-9535-3A566257988A}"/>
              </a:ext>
            </a:extLst>
          </p:cNvPr>
          <p:cNvSpPr txBox="1">
            <a:spLocks/>
          </p:cNvSpPr>
          <p:nvPr/>
        </p:nvSpPr>
        <p:spPr bwMode="auto">
          <a:xfrm>
            <a:off x="284163" y="1171575"/>
            <a:ext cx="2014537" cy="1236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000" tIns="45000" rIns="45000" bIns="45000">
            <a:spAutoFit/>
          </a:bodyPr>
          <a:lstStyle>
            <a:lvl1pPr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algn="ctr" defTabSz="449263" eaLnBrk="0" fontAlgn="base" hangingPunct="0">
              <a:lnSpc>
                <a:spcPct val="93000"/>
              </a:lnSpc>
              <a:spcBef>
                <a:spcPts val="60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algn="ctr" defTabSz="449263" eaLnBrk="0" fontAlgn="base" hangingPunct="0">
              <a:lnSpc>
                <a:spcPct val="93000"/>
              </a:lnSpc>
              <a:spcBef>
                <a:spcPts val="60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algn="ctr" defTabSz="449263" eaLnBrk="0" fontAlgn="base" hangingPunct="0">
              <a:lnSpc>
                <a:spcPct val="93000"/>
              </a:lnSpc>
              <a:spcBef>
                <a:spcPts val="60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algn="ctr" defTabSz="449263" eaLnBrk="0" fontAlgn="base" hangingPunct="0">
              <a:lnSpc>
                <a:spcPct val="93000"/>
              </a:lnSpc>
              <a:spcBef>
                <a:spcPts val="60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l" eaLnBrk="1">
              <a:spcBef>
                <a:spcPct val="0"/>
              </a:spcBef>
            </a:pPr>
            <a:r>
              <a:rPr lang="it-IT" altLang="it-IT" sz="1600">
                <a:solidFill>
                  <a:srgbClr val="6F93A7"/>
                </a:solidFill>
                <a:latin typeface="Open Sans Extrabold" panose="020B0906030804020204" pitchFamily="34" charset="0"/>
                <a:sym typeface="Open Sans Light" panose="020B0306030504020204" pitchFamily="34" charset="0"/>
              </a:rPr>
              <a:t>Uno sguardo ad alcuni risultati </a:t>
            </a:r>
          </a:p>
          <a:p>
            <a:pPr algn="l" eaLnBrk="1">
              <a:spcBef>
                <a:spcPct val="0"/>
              </a:spcBef>
            </a:pPr>
            <a:r>
              <a:rPr lang="it-IT" altLang="it-IT" sz="1600">
                <a:solidFill>
                  <a:srgbClr val="6F93A7"/>
                </a:solidFill>
                <a:latin typeface="Open Sans Extrabold" panose="020B0906030804020204" pitchFamily="34" charset="0"/>
                <a:sym typeface="Open Sans Light" panose="020B0306030504020204" pitchFamily="34" charset="0"/>
              </a:rPr>
              <a:t>del Monitoraggio Valutativo di Fondimpresa</a:t>
            </a:r>
            <a:endParaRPr lang="it-IT" altLang="it-IT" sz="1600">
              <a:solidFill>
                <a:srgbClr val="6F93A7"/>
              </a:solidFill>
              <a:latin typeface="Open Sans Extrabold" panose="020B0906030804020204" pitchFamily="34" charset="0"/>
              <a:sym typeface="Open Sans Extrabold" panose="020B0906030804020204" pitchFamily="34" charset="0"/>
            </a:endParaRPr>
          </a:p>
        </p:txBody>
      </p:sp>
      <p:sp>
        <p:nvSpPr>
          <p:cNvPr id="3077" name="Text Box 3">
            <a:extLst>
              <a:ext uri="{FF2B5EF4-FFF2-40B4-BE49-F238E27FC236}">
                <a16:creationId xmlns:a16="http://schemas.microsoft.com/office/drawing/2014/main" id="{39E93D7A-1ED3-0073-5DFD-6CE552527CA2}"/>
              </a:ext>
            </a:extLst>
          </p:cNvPr>
          <p:cNvSpPr txBox="1">
            <a:spLocks/>
          </p:cNvSpPr>
          <p:nvPr/>
        </p:nvSpPr>
        <p:spPr bwMode="auto">
          <a:xfrm>
            <a:off x="2876550" y="899170"/>
            <a:ext cx="2592387" cy="1570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000" tIns="45000" rIns="45000" bIns="45000">
            <a:spAutoFit/>
          </a:bodyPr>
          <a:lstStyle>
            <a:lvl1pPr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algn="ctr" defTabSz="449263" eaLnBrk="0" fontAlgn="base" hangingPunct="0">
              <a:lnSpc>
                <a:spcPct val="93000"/>
              </a:lnSpc>
              <a:spcBef>
                <a:spcPts val="60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algn="ctr" defTabSz="449263" eaLnBrk="0" fontAlgn="base" hangingPunct="0">
              <a:lnSpc>
                <a:spcPct val="93000"/>
              </a:lnSpc>
              <a:spcBef>
                <a:spcPts val="60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algn="ctr" defTabSz="449263" eaLnBrk="0" fontAlgn="base" hangingPunct="0">
              <a:lnSpc>
                <a:spcPct val="93000"/>
              </a:lnSpc>
              <a:spcBef>
                <a:spcPts val="60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algn="ctr" defTabSz="449263" eaLnBrk="0" fontAlgn="base" hangingPunct="0">
              <a:lnSpc>
                <a:spcPct val="93000"/>
              </a:lnSpc>
              <a:spcBef>
                <a:spcPts val="60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l"/>
            <a:r>
              <a:rPr lang="it-IT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Open Sans Light" panose="020B0306030504020204" pitchFamily="34" charset="0"/>
              </a:rPr>
              <a:t>Area Attività di Supporto, Servizi agli Aderenti e Controlli</a:t>
            </a:r>
          </a:p>
          <a:p>
            <a:pPr algn="l"/>
            <a:endParaRPr lang="it-IT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Open Sans Light" panose="020B0306030504020204" pitchFamily="34" charset="0"/>
            </a:endParaRPr>
          </a:p>
          <a:p>
            <a:pPr algn="l" eaLnBrk="1">
              <a:spcBef>
                <a:spcPct val="0"/>
              </a:spcBef>
            </a:pPr>
            <a:r>
              <a:rPr lang="it-IT" altLang="it-IT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Open Sans Light" panose="020B0306030504020204" pitchFamily="34" charset="0"/>
                <a:sym typeface="Open Sans Light" panose="020B0306030504020204" pitchFamily="34" charset="0"/>
              </a:rPr>
              <a:t>Ufficio Monitoraggi e Valutazioni delle Attività Finanziate di Fondimpresa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">
            <a:extLst>
              <a:ext uri="{FF2B5EF4-FFF2-40B4-BE49-F238E27FC236}">
                <a16:creationId xmlns:a16="http://schemas.microsoft.com/office/drawing/2014/main" id="{A8C10851-1E68-0EDB-F4EB-9A7D183369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638" y="0"/>
            <a:ext cx="5753101" cy="3236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315" name="CasellaDiTesto 6">
            <a:extLst>
              <a:ext uri="{FF2B5EF4-FFF2-40B4-BE49-F238E27FC236}">
                <a16:creationId xmlns:a16="http://schemas.microsoft.com/office/drawing/2014/main" id="{A8930042-B1FC-CE71-F4FC-CE15516FF3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625" y="1187450"/>
            <a:ext cx="1584325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algn="ctr" defTabSz="449263" eaLnBrk="0" fontAlgn="base" hangingPunct="0">
              <a:lnSpc>
                <a:spcPct val="93000"/>
              </a:lnSpc>
              <a:spcBef>
                <a:spcPts val="60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algn="ctr" defTabSz="449263" eaLnBrk="0" fontAlgn="base" hangingPunct="0">
              <a:lnSpc>
                <a:spcPct val="93000"/>
              </a:lnSpc>
              <a:spcBef>
                <a:spcPts val="60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algn="ctr" defTabSz="449263" eaLnBrk="0" fontAlgn="base" hangingPunct="0">
              <a:lnSpc>
                <a:spcPct val="93000"/>
              </a:lnSpc>
              <a:spcBef>
                <a:spcPts val="60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algn="ctr" defTabSz="449263" eaLnBrk="0" fontAlgn="base" hangingPunct="0">
              <a:lnSpc>
                <a:spcPct val="93000"/>
              </a:lnSpc>
              <a:spcBef>
                <a:spcPts val="60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l" eaLnBrk="1">
              <a:spcBef>
                <a:spcPct val="0"/>
              </a:spcBef>
            </a:pPr>
            <a:endParaRPr lang="it-IT" altLang="it-IT">
              <a:latin typeface="Open Sans Light" panose="020B0306030504020204" pitchFamily="34" charset="0"/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8FD87C97-2FDE-34A9-2289-882E7CB6F510}"/>
              </a:ext>
            </a:extLst>
          </p:cNvPr>
          <p:cNvSpPr txBox="1"/>
          <p:nvPr/>
        </p:nvSpPr>
        <p:spPr>
          <a:xfrm>
            <a:off x="1076325" y="34925"/>
            <a:ext cx="3455988" cy="2635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>
              <a:lnSpc>
                <a:spcPct val="93000"/>
              </a:lnSpc>
              <a:defRPr/>
            </a:pPr>
            <a:r>
              <a:rPr lang="it-IT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ROLA 2022: le opinioni dei lavoratori</a:t>
            </a:r>
          </a:p>
        </p:txBody>
      </p:sp>
      <p:sp>
        <p:nvSpPr>
          <p:cNvPr id="13317" name="CasellaDiTesto 2">
            <a:extLst>
              <a:ext uri="{FF2B5EF4-FFF2-40B4-BE49-F238E27FC236}">
                <a16:creationId xmlns:a16="http://schemas.microsoft.com/office/drawing/2014/main" id="{AC5268F1-62B7-6890-A19F-81AD949838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625" y="1001713"/>
            <a:ext cx="1584325" cy="166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algn="ctr" defTabSz="449263" eaLnBrk="0" fontAlgn="base" hangingPunct="0">
              <a:lnSpc>
                <a:spcPct val="93000"/>
              </a:lnSpc>
              <a:spcBef>
                <a:spcPts val="60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algn="ctr" defTabSz="449263" eaLnBrk="0" fontAlgn="base" hangingPunct="0">
              <a:lnSpc>
                <a:spcPct val="93000"/>
              </a:lnSpc>
              <a:spcBef>
                <a:spcPts val="60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algn="ctr" defTabSz="449263" eaLnBrk="0" fontAlgn="base" hangingPunct="0">
              <a:lnSpc>
                <a:spcPct val="93000"/>
              </a:lnSpc>
              <a:spcBef>
                <a:spcPts val="60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algn="ctr" defTabSz="449263" eaLnBrk="0" fontAlgn="base" hangingPunct="0">
              <a:lnSpc>
                <a:spcPct val="93000"/>
              </a:lnSpc>
              <a:spcBef>
                <a:spcPts val="60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l" eaLnBrk="1">
              <a:spcBef>
                <a:spcPct val="0"/>
              </a:spcBef>
            </a:pPr>
            <a:r>
              <a:rPr lang="it-IT" altLang="it-IT" sz="1000" dirty="0">
                <a:solidFill>
                  <a:srgbClr val="6F93A7"/>
                </a:solidFill>
                <a:latin typeface="Open Sans Extrabold" panose="020B0906030804020204" pitchFamily="34" charset="0"/>
              </a:rPr>
              <a:t>I cambiamenti in azienda a seguito della formazione</a:t>
            </a:r>
          </a:p>
          <a:p>
            <a:pPr algn="l" eaLnBrk="1">
              <a:spcBef>
                <a:spcPct val="0"/>
              </a:spcBef>
            </a:pPr>
            <a:endParaRPr lang="it-IT" altLang="it-IT" sz="1000" dirty="0">
              <a:solidFill>
                <a:srgbClr val="6F93A7"/>
              </a:solidFill>
              <a:latin typeface="Open Sans Light" panose="020B0306030504020204" pitchFamily="34" charset="0"/>
            </a:endParaRPr>
          </a:p>
          <a:p>
            <a:pPr algn="l" eaLnBrk="1">
              <a:spcBef>
                <a:spcPct val="0"/>
              </a:spcBef>
            </a:pPr>
            <a:r>
              <a:rPr lang="it-IT" altLang="it-IT" sz="1000" dirty="0">
                <a:latin typeface="Open Sans Light" panose="020B0306030504020204" pitchFamily="34" charset="0"/>
              </a:rPr>
              <a:t>Per i lavoratori la formazione ha apportato immediatamente alcuni vantaggi nell’esperienza lavorativa</a:t>
            </a:r>
          </a:p>
          <a:p>
            <a:pPr algn="l" eaLnBrk="1">
              <a:spcBef>
                <a:spcPct val="0"/>
              </a:spcBef>
            </a:pPr>
            <a:endParaRPr lang="it-IT" altLang="it-IT" sz="1000" dirty="0">
              <a:latin typeface="Open Sans Light" panose="020B0306030504020204" pitchFamily="34" charset="0"/>
            </a:endParaRPr>
          </a:p>
        </p:txBody>
      </p:sp>
      <p:sp>
        <p:nvSpPr>
          <p:cNvPr id="13318" name="CasellaDiTesto 3">
            <a:extLst>
              <a:ext uri="{FF2B5EF4-FFF2-40B4-BE49-F238E27FC236}">
                <a16:creationId xmlns:a16="http://schemas.microsoft.com/office/drawing/2014/main" id="{940CBE9C-D13D-BED0-D8B9-7D9B993B0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8350" y="595313"/>
            <a:ext cx="863600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algn="ctr" defTabSz="449263" eaLnBrk="0" fontAlgn="base" hangingPunct="0">
              <a:lnSpc>
                <a:spcPct val="93000"/>
              </a:lnSpc>
              <a:spcBef>
                <a:spcPts val="60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algn="ctr" defTabSz="449263" eaLnBrk="0" fontAlgn="base" hangingPunct="0">
              <a:lnSpc>
                <a:spcPct val="93000"/>
              </a:lnSpc>
              <a:spcBef>
                <a:spcPts val="60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algn="ctr" defTabSz="449263" eaLnBrk="0" fontAlgn="base" hangingPunct="0">
              <a:lnSpc>
                <a:spcPct val="93000"/>
              </a:lnSpc>
              <a:spcBef>
                <a:spcPts val="60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algn="ctr" defTabSz="449263" eaLnBrk="0" fontAlgn="base" hangingPunct="0">
              <a:lnSpc>
                <a:spcPct val="93000"/>
              </a:lnSpc>
              <a:spcBef>
                <a:spcPts val="60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l" eaLnBrk="1">
              <a:spcBef>
                <a:spcPct val="0"/>
              </a:spcBef>
            </a:pPr>
            <a:r>
              <a:rPr lang="it-IT" altLang="it-IT" sz="1000" b="1">
                <a:latin typeface="Open Sans Light" panose="020B0306030504020204" pitchFamily="34" charset="0"/>
              </a:rPr>
              <a:t>I primi tre</a:t>
            </a:r>
          </a:p>
        </p:txBody>
      </p:sp>
      <p:sp>
        <p:nvSpPr>
          <p:cNvPr id="13319" name="CasellaDiTesto 4">
            <a:extLst>
              <a:ext uri="{FF2B5EF4-FFF2-40B4-BE49-F238E27FC236}">
                <a16:creationId xmlns:a16="http://schemas.microsoft.com/office/drawing/2014/main" id="{AAF074C3-9489-E4A2-B6E0-A91D6FCAA7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8350" y="1082675"/>
            <a:ext cx="2305050" cy="1523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algn="ctr" defTabSz="449263" eaLnBrk="0" fontAlgn="base" hangingPunct="0">
              <a:lnSpc>
                <a:spcPct val="93000"/>
              </a:lnSpc>
              <a:spcBef>
                <a:spcPts val="60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algn="ctr" defTabSz="449263" eaLnBrk="0" fontAlgn="base" hangingPunct="0">
              <a:lnSpc>
                <a:spcPct val="93000"/>
              </a:lnSpc>
              <a:spcBef>
                <a:spcPts val="60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algn="ctr" defTabSz="449263" eaLnBrk="0" fontAlgn="base" hangingPunct="0">
              <a:lnSpc>
                <a:spcPct val="93000"/>
              </a:lnSpc>
              <a:spcBef>
                <a:spcPts val="60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algn="ctr" defTabSz="449263" eaLnBrk="0" fontAlgn="base" hangingPunct="0">
              <a:lnSpc>
                <a:spcPct val="93000"/>
              </a:lnSpc>
              <a:spcBef>
                <a:spcPts val="60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l" eaLnBrk="1">
              <a:spcBef>
                <a:spcPct val="0"/>
              </a:spcBef>
            </a:pPr>
            <a:r>
              <a:rPr lang="it-IT" altLang="it-IT" sz="1000" b="1" dirty="0">
                <a:latin typeface="Open Sans Light" panose="020B0306030504020204" pitchFamily="34" charset="0"/>
              </a:rPr>
              <a:t>Aumento della condivisione di dati e informazioni tra le diverse aree aziendali</a:t>
            </a:r>
          </a:p>
          <a:p>
            <a:pPr algn="l" eaLnBrk="1">
              <a:spcBef>
                <a:spcPct val="0"/>
              </a:spcBef>
            </a:pPr>
            <a:endParaRPr lang="it-IT" altLang="it-IT" sz="1000" b="1" dirty="0">
              <a:latin typeface="Open Sans Light" panose="020B0306030504020204" pitchFamily="34" charset="0"/>
            </a:endParaRPr>
          </a:p>
          <a:p>
            <a:pPr algn="l" eaLnBrk="1">
              <a:spcBef>
                <a:spcPct val="0"/>
              </a:spcBef>
            </a:pPr>
            <a:r>
              <a:rPr lang="it-IT" altLang="it-IT" sz="1000" b="1" dirty="0">
                <a:latin typeface="Open Sans Light" panose="020B0306030504020204" pitchFamily="34" charset="0"/>
              </a:rPr>
              <a:t>Maggiore efficienza nell’introduzione di nuovi sistemi operativi/gestionali</a:t>
            </a:r>
          </a:p>
          <a:p>
            <a:pPr algn="l" eaLnBrk="1">
              <a:spcBef>
                <a:spcPct val="0"/>
              </a:spcBef>
            </a:pPr>
            <a:endParaRPr lang="it-IT" altLang="it-IT" sz="1000" b="1" dirty="0">
              <a:latin typeface="Open Sans Light" panose="020B0306030504020204" pitchFamily="34" charset="0"/>
            </a:endParaRPr>
          </a:p>
          <a:p>
            <a:pPr algn="l" eaLnBrk="1">
              <a:spcBef>
                <a:spcPct val="0"/>
              </a:spcBef>
            </a:pPr>
            <a:endParaRPr lang="it-IT" altLang="it-IT" sz="1000" b="1" dirty="0">
              <a:latin typeface="Open Sans Light" panose="020B0306030504020204" pitchFamily="34" charset="0"/>
            </a:endParaRPr>
          </a:p>
          <a:p>
            <a:pPr algn="l" eaLnBrk="1">
              <a:spcBef>
                <a:spcPct val="0"/>
              </a:spcBef>
            </a:pPr>
            <a:r>
              <a:rPr lang="it-IT" altLang="it-IT" sz="1000" b="1" dirty="0">
                <a:latin typeface="Open Sans Light" panose="020B0306030504020204" pitchFamily="34" charset="0"/>
              </a:rPr>
              <a:t>Maggior partecipazione ai processi di innovazione di processo/prodotto</a:t>
            </a:r>
          </a:p>
        </p:txBody>
      </p:sp>
      <p:sp>
        <p:nvSpPr>
          <p:cNvPr id="13320" name="Ovale 5">
            <a:extLst>
              <a:ext uri="{FF2B5EF4-FFF2-40B4-BE49-F238E27FC236}">
                <a16:creationId xmlns:a16="http://schemas.microsoft.com/office/drawing/2014/main" id="{ADC0AEF6-BEAF-9C9A-937C-6DC0168F03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0650" y="1114425"/>
            <a:ext cx="647700" cy="292100"/>
          </a:xfrm>
          <a:prstGeom prst="ellipse">
            <a:avLst/>
          </a:prstGeom>
          <a:solidFill>
            <a:srgbClr val="FFFFFF"/>
          </a:solidFill>
          <a:ln w="25400" algn="ctr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>
            <a:lvl1pPr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algn="ctr" defTabSz="449263" eaLnBrk="0" fontAlgn="base" hangingPunct="0">
              <a:lnSpc>
                <a:spcPct val="93000"/>
              </a:lnSpc>
              <a:spcBef>
                <a:spcPts val="60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algn="ctr" defTabSz="449263" eaLnBrk="0" fontAlgn="base" hangingPunct="0">
              <a:lnSpc>
                <a:spcPct val="93000"/>
              </a:lnSpc>
              <a:spcBef>
                <a:spcPts val="60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algn="ctr" defTabSz="449263" eaLnBrk="0" fontAlgn="base" hangingPunct="0">
              <a:lnSpc>
                <a:spcPct val="93000"/>
              </a:lnSpc>
              <a:spcBef>
                <a:spcPts val="60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algn="ctr" defTabSz="449263" eaLnBrk="0" fontAlgn="base" hangingPunct="0">
              <a:lnSpc>
                <a:spcPct val="93000"/>
              </a:lnSpc>
              <a:spcBef>
                <a:spcPts val="60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l" eaLnBrk="1">
              <a:spcBef>
                <a:spcPct val="0"/>
              </a:spcBef>
            </a:pPr>
            <a:r>
              <a:rPr lang="it-IT" altLang="it-IT" sz="800" b="1" dirty="0">
                <a:latin typeface="Open Sans Light" panose="020B0306030504020204" pitchFamily="34" charset="0"/>
              </a:rPr>
              <a:t>19,59%</a:t>
            </a:r>
          </a:p>
        </p:txBody>
      </p:sp>
      <p:sp>
        <p:nvSpPr>
          <p:cNvPr id="13321" name="Ovale 7">
            <a:extLst>
              <a:ext uri="{FF2B5EF4-FFF2-40B4-BE49-F238E27FC236}">
                <a16:creationId xmlns:a16="http://schemas.microsoft.com/office/drawing/2014/main" id="{0163AD05-CCF5-6228-3612-39EF309F8E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0650" y="1644650"/>
            <a:ext cx="647700" cy="290513"/>
          </a:xfrm>
          <a:prstGeom prst="ellipse">
            <a:avLst/>
          </a:prstGeom>
          <a:solidFill>
            <a:srgbClr val="FFFFFF"/>
          </a:solidFill>
          <a:ln w="25400" algn="ctr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>
            <a:lvl1pPr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algn="ctr" defTabSz="449263" eaLnBrk="0" fontAlgn="base" hangingPunct="0">
              <a:lnSpc>
                <a:spcPct val="93000"/>
              </a:lnSpc>
              <a:spcBef>
                <a:spcPts val="60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algn="ctr" defTabSz="449263" eaLnBrk="0" fontAlgn="base" hangingPunct="0">
              <a:lnSpc>
                <a:spcPct val="93000"/>
              </a:lnSpc>
              <a:spcBef>
                <a:spcPts val="60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algn="ctr" defTabSz="449263" eaLnBrk="0" fontAlgn="base" hangingPunct="0">
              <a:lnSpc>
                <a:spcPct val="93000"/>
              </a:lnSpc>
              <a:spcBef>
                <a:spcPts val="60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algn="ctr" defTabSz="449263" eaLnBrk="0" fontAlgn="base" hangingPunct="0">
              <a:lnSpc>
                <a:spcPct val="93000"/>
              </a:lnSpc>
              <a:spcBef>
                <a:spcPts val="60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l" eaLnBrk="1">
              <a:spcBef>
                <a:spcPct val="0"/>
              </a:spcBef>
            </a:pPr>
            <a:r>
              <a:rPr lang="it-IT" altLang="it-IT" sz="800" b="1" dirty="0">
                <a:latin typeface="Open Sans Light" panose="020B0306030504020204" pitchFamily="34" charset="0"/>
              </a:rPr>
              <a:t>12,75%</a:t>
            </a:r>
          </a:p>
        </p:txBody>
      </p:sp>
      <p:sp>
        <p:nvSpPr>
          <p:cNvPr id="13322" name="Ovale 8">
            <a:extLst>
              <a:ext uri="{FF2B5EF4-FFF2-40B4-BE49-F238E27FC236}">
                <a16:creationId xmlns:a16="http://schemas.microsoft.com/office/drawing/2014/main" id="{43A255FD-FA50-0D42-3245-A0207F1613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0650" y="2197100"/>
            <a:ext cx="647700" cy="290513"/>
          </a:xfrm>
          <a:prstGeom prst="ellipse">
            <a:avLst/>
          </a:prstGeom>
          <a:solidFill>
            <a:srgbClr val="FFFFFF"/>
          </a:solidFill>
          <a:ln w="25400" algn="ctr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>
            <a:lvl1pPr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algn="ctr" defTabSz="449263" eaLnBrk="0" fontAlgn="base" hangingPunct="0">
              <a:lnSpc>
                <a:spcPct val="93000"/>
              </a:lnSpc>
              <a:spcBef>
                <a:spcPts val="60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algn="ctr" defTabSz="449263" eaLnBrk="0" fontAlgn="base" hangingPunct="0">
              <a:lnSpc>
                <a:spcPct val="93000"/>
              </a:lnSpc>
              <a:spcBef>
                <a:spcPts val="60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algn="ctr" defTabSz="449263" eaLnBrk="0" fontAlgn="base" hangingPunct="0">
              <a:lnSpc>
                <a:spcPct val="93000"/>
              </a:lnSpc>
              <a:spcBef>
                <a:spcPts val="60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algn="ctr" defTabSz="449263" eaLnBrk="0" fontAlgn="base" hangingPunct="0">
              <a:lnSpc>
                <a:spcPct val="93000"/>
              </a:lnSpc>
              <a:spcBef>
                <a:spcPts val="60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l" eaLnBrk="1">
              <a:spcBef>
                <a:spcPct val="0"/>
              </a:spcBef>
            </a:pPr>
            <a:r>
              <a:rPr lang="it-IT" altLang="it-IT" sz="800" b="1" dirty="0">
                <a:latin typeface="Open Sans Light" panose="020B0306030504020204" pitchFamily="34" charset="0"/>
              </a:rPr>
              <a:t>10,47%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72172534-55C8-BFB4-F1AA-96FBBB9B3D2C}"/>
              </a:ext>
            </a:extLst>
          </p:cNvPr>
          <p:cNvSpPr txBox="1"/>
          <p:nvPr/>
        </p:nvSpPr>
        <p:spPr>
          <a:xfrm>
            <a:off x="2372494" y="3046987"/>
            <a:ext cx="17964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latin typeface="Garamond" panose="02020404030301010803" pitchFamily="18" charset="0"/>
              </a:rPr>
              <a:t>Fonte: dati ROLA 2022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">
            <a:extLst>
              <a:ext uri="{FF2B5EF4-FFF2-40B4-BE49-F238E27FC236}">
                <a16:creationId xmlns:a16="http://schemas.microsoft.com/office/drawing/2014/main" id="{3E5F0AA1-1B22-5D7C-86B2-90C9C97983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638" y="0"/>
            <a:ext cx="5753101" cy="3236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4339" name="CasellaDiTesto 6">
            <a:extLst>
              <a:ext uri="{FF2B5EF4-FFF2-40B4-BE49-F238E27FC236}">
                <a16:creationId xmlns:a16="http://schemas.microsoft.com/office/drawing/2014/main" id="{AC60BA65-9A3F-8E74-A082-926892135B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625" y="1187450"/>
            <a:ext cx="1584325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algn="ctr" defTabSz="449263" eaLnBrk="0" fontAlgn="base" hangingPunct="0">
              <a:lnSpc>
                <a:spcPct val="93000"/>
              </a:lnSpc>
              <a:spcBef>
                <a:spcPts val="60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algn="ctr" defTabSz="449263" eaLnBrk="0" fontAlgn="base" hangingPunct="0">
              <a:lnSpc>
                <a:spcPct val="93000"/>
              </a:lnSpc>
              <a:spcBef>
                <a:spcPts val="60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algn="ctr" defTabSz="449263" eaLnBrk="0" fontAlgn="base" hangingPunct="0">
              <a:lnSpc>
                <a:spcPct val="93000"/>
              </a:lnSpc>
              <a:spcBef>
                <a:spcPts val="60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algn="ctr" defTabSz="449263" eaLnBrk="0" fontAlgn="base" hangingPunct="0">
              <a:lnSpc>
                <a:spcPct val="93000"/>
              </a:lnSpc>
              <a:spcBef>
                <a:spcPts val="60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l" eaLnBrk="1">
              <a:spcBef>
                <a:spcPct val="0"/>
              </a:spcBef>
            </a:pPr>
            <a:endParaRPr lang="it-IT" altLang="it-IT">
              <a:latin typeface="Open Sans Light" panose="020B0306030504020204" pitchFamily="34" charset="0"/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1CF58F4E-621B-C37A-F32F-CACBD82BD059}"/>
              </a:ext>
            </a:extLst>
          </p:cNvPr>
          <p:cNvSpPr txBox="1"/>
          <p:nvPr/>
        </p:nvSpPr>
        <p:spPr>
          <a:xfrm>
            <a:off x="1076325" y="34925"/>
            <a:ext cx="3455988" cy="2635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>
              <a:lnSpc>
                <a:spcPct val="93000"/>
              </a:lnSpc>
              <a:defRPr/>
            </a:pPr>
            <a:r>
              <a:rPr lang="it-IT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ROLA 2022: le opinioni dei lavoratori</a:t>
            </a:r>
          </a:p>
        </p:txBody>
      </p:sp>
      <p:sp>
        <p:nvSpPr>
          <p:cNvPr id="14341" name="CasellaDiTesto 2">
            <a:extLst>
              <a:ext uri="{FF2B5EF4-FFF2-40B4-BE49-F238E27FC236}">
                <a16:creationId xmlns:a16="http://schemas.microsoft.com/office/drawing/2014/main" id="{9E83BEC2-4536-AA63-73BE-8AC3C15F87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286" y="668220"/>
            <a:ext cx="1816176" cy="2568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algn="ctr" defTabSz="449263" eaLnBrk="0" fontAlgn="base" hangingPunct="0">
              <a:lnSpc>
                <a:spcPct val="93000"/>
              </a:lnSpc>
              <a:spcBef>
                <a:spcPts val="60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algn="ctr" defTabSz="449263" eaLnBrk="0" fontAlgn="base" hangingPunct="0">
              <a:lnSpc>
                <a:spcPct val="93000"/>
              </a:lnSpc>
              <a:spcBef>
                <a:spcPts val="60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algn="ctr" defTabSz="449263" eaLnBrk="0" fontAlgn="base" hangingPunct="0">
              <a:lnSpc>
                <a:spcPct val="93000"/>
              </a:lnSpc>
              <a:spcBef>
                <a:spcPts val="60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algn="ctr" defTabSz="449263" eaLnBrk="0" fontAlgn="base" hangingPunct="0">
              <a:lnSpc>
                <a:spcPct val="93000"/>
              </a:lnSpc>
              <a:spcBef>
                <a:spcPts val="60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l" eaLnBrk="1">
              <a:spcBef>
                <a:spcPct val="0"/>
              </a:spcBef>
            </a:pPr>
            <a:r>
              <a:rPr lang="it-IT" altLang="it-IT" sz="1000" dirty="0">
                <a:solidFill>
                  <a:srgbClr val="6F93A7"/>
                </a:solidFill>
                <a:latin typeface="Open Sans Extrabold" panose="020B0906030804020204" pitchFamily="34" charset="0"/>
              </a:rPr>
              <a:t>La formazione sulle tecnologie abilitanti 4.0 e cambiamenti percepiti nelle mansioni</a:t>
            </a:r>
          </a:p>
          <a:p>
            <a:pPr algn="l" eaLnBrk="1">
              <a:spcBef>
                <a:spcPct val="0"/>
              </a:spcBef>
            </a:pPr>
            <a:endParaRPr lang="it-IT" altLang="it-IT" sz="1000" dirty="0">
              <a:solidFill>
                <a:srgbClr val="6F93A7"/>
              </a:solidFill>
              <a:latin typeface="Open Sans Extrabold" panose="020B0906030804020204" pitchFamily="34" charset="0"/>
            </a:endParaRPr>
          </a:p>
          <a:p>
            <a:pPr algn="l" eaLnBrk="1">
              <a:spcBef>
                <a:spcPct val="0"/>
              </a:spcBef>
            </a:pPr>
            <a:r>
              <a:rPr lang="it-IT" sz="10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it-IT" sz="10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 ha partecipato a corsi sui temi dell’innovazione dichiara di aver ampliato le proprie mansioni, soprattutto per quanto riguarda:</a:t>
            </a:r>
          </a:p>
          <a:p>
            <a:pPr marL="171450" indent="-171450" algn="l" eaLnBrk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it-IT" sz="10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l’aumento delle responsabilità che arriva al 15%</a:t>
            </a:r>
          </a:p>
          <a:p>
            <a:pPr marL="171450" indent="-171450" algn="l" eaLnBrk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it-IT" sz="10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 numero delle attività da svolgere (14,25%)  </a:t>
            </a:r>
          </a:p>
          <a:p>
            <a:pPr marL="171450" indent="-171450" algn="l" eaLnBrk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it-IT" sz="10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 coordinamento di un gruppo di lavoro quasi il 13%.</a:t>
            </a:r>
            <a:endParaRPr lang="it-IT" altLang="it-IT" sz="400" dirty="0">
              <a:solidFill>
                <a:srgbClr val="6F93A7"/>
              </a:solidFill>
              <a:latin typeface="Open Sans Extrabold" panose="020B0906030804020204" pitchFamily="34" charset="0"/>
            </a:endParaRPr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70DF30C7-21E6-23E6-C239-9D17E7D54E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3205275"/>
              </p:ext>
            </p:extLst>
          </p:nvPr>
        </p:nvGraphicFramePr>
        <p:xfrm>
          <a:off x="2510899" y="539130"/>
          <a:ext cx="2952328" cy="25303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07013">
                  <a:extLst>
                    <a:ext uri="{9D8B030D-6E8A-4147-A177-3AD203B41FA5}">
                      <a16:colId xmlns:a16="http://schemas.microsoft.com/office/drawing/2014/main" val="740765569"/>
                    </a:ext>
                  </a:extLst>
                </a:gridCol>
                <a:gridCol w="655134">
                  <a:extLst>
                    <a:ext uri="{9D8B030D-6E8A-4147-A177-3AD203B41FA5}">
                      <a16:colId xmlns:a16="http://schemas.microsoft.com/office/drawing/2014/main" val="3299205584"/>
                    </a:ext>
                  </a:extLst>
                </a:gridCol>
                <a:gridCol w="590181">
                  <a:extLst>
                    <a:ext uri="{9D8B030D-6E8A-4147-A177-3AD203B41FA5}">
                      <a16:colId xmlns:a16="http://schemas.microsoft.com/office/drawing/2014/main" val="3487972845"/>
                    </a:ext>
                  </a:extLst>
                </a:gridCol>
              </a:tblGrid>
              <a:tr h="1777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800" kern="0" dirty="0">
                          <a:effectLst/>
                          <a:latin typeface="Garamond" panose="02020404030301010803" pitchFamily="18" charset="0"/>
                        </a:rPr>
                        <a:t>Cambiamenti nelle mansioni</a:t>
                      </a:r>
                      <a:endParaRPr lang="it-IT" sz="800" kern="1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607" marR="116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700" kern="0" dirty="0">
                          <a:effectLst/>
                          <a:latin typeface="Garamond" panose="02020404030301010803" pitchFamily="18" charset="0"/>
                        </a:rPr>
                        <a:t>Il corso riguardava le tecnologie abilitanti</a:t>
                      </a:r>
                      <a:endParaRPr lang="it-IT" sz="700" kern="1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7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Il corso NON riguardava le tecnologie abilitanti</a:t>
                      </a:r>
                      <a:endParaRPr kumimoji="0" lang="it-IT" sz="700" b="1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9099315"/>
                  </a:ext>
                </a:extLst>
              </a:tr>
              <a:tr h="1165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800" kern="0" dirty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it-IT" sz="800" kern="1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607" marR="1160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800" kern="0" dirty="0">
                          <a:effectLst/>
                          <a:latin typeface="Garamond" panose="02020404030301010803" pitchFamily="18" charset="0"/>
                        </a:rPr>
                        <a:t>%</a:t>
                      </a:r>
                      <a:endParaRPr lang="it-IT" sz="800" kern="1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607" marR="1160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800" kern="0">
                          <a:effectLst/>
                          <a:latin typeface="Garamond" panose="02020404030301010803" pitchFamily="18" charset="0"/>
                        </a:rPr>
                        <a:t>%</a:t>
                      </a:r>
                      <a:endParaRPr lang="it-IT" sz="800" kern="1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607" marR="11607" marT="0" marB="0" anchor="b"/>
                </a:tc>
                <a:extLst>
                  <a:ext uri="{0D108BD9-81ED-4DB2-BD59-A6C34878D82A}">
                    <a16:rowId xmlns:a16="http://schemas.microsoft.com/office/drawing/2014/main" val="197950476"/>
                  </a:ext>
                </a:extLst>
              </a:tr>
              <a:tr h="2367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800" kern="0" dirty="0">
                          <a:effectLst/>
                          <a:latin typeface="Garamond" panose="02020404030301010803" pitchFamily="18" charset="0"/>
                        </a:rPr>
                        <a:t>Aumento del numero di attività da svolgere</a:t>
                      </a:r>
                      <a:endParaRPr lang="it-IT" sz="800" kern="1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607" marR="116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800" b="1" kern="0" dirty="0">
                          <a:effectLst/>
                          <a:latin typeface="Garamond" panose="02020404030301010803" pitchFamily="18" charset="0"/>
                        </a:rPr>
                        <a:t>14,25%</a:t>
                      </a:r>
                      <a:endParaRPr lang="it-IT" sz="800" b="1" kern="1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607" marR="116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800" kern="0">
                          <a:effectLst/>
                          <a:latin typeface="Garamond" panose="02020404030301010803" pitchFamily="18" charset="0"/>
                        </a:rPr>
                        <a:t>10,84%</a:t>
                      </a:r>
                      <a:endParaRPr lang="it-IT" sz="800" kern="1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607" marR="11607" marT="0" marB="0" anchor="b"/>
                </a:tc>
                <a:extLst>
                  <a:ext uri="{0D108BD9-81ED-4DB2-BD59-A6C34878D82A}">
                    <a16:rowId xmlns:a16="http://schemas.microsoft.com/office/drawing/2014/main" val="2646913202"/>
                  </a:ext>
                </a:extLst>
              </a:tr>
              <a:tr h="2018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800" kern="0">
                          <a:effectLst/>
                          <a:latin typeface="Garamond" panose="02020404030301010803" pitchFamily="18" charset="0"/>
                        </a:rPr>
                        <a:t>Maggior numero di responsabilità</a:t>
                      </a:r>
                      <a:endParaRPr lang="it-IT" sz="800" kern="1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607" marR="116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800" b="1" kern="0" dirty="0">
                          <a:effectLst/>
                          <a:latin typeface="Garamond" panose="02020404030301010803" pitchFamily="18" charset="0"/>
                        </a:rPr>
                        <a:t>15,08%</a:t>
                      </a:r>
                      <a:endParaRPr lang="it-IT" sz="800" b="1" kern="1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607" marR="116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800" kern="0">
                          <a:effectLst/>
                          <a:latin typeface="Garamond" panose="02020404030301010803" pitchFamily="18" charset="0"/>
                        </a:rPr>
                        <a:t>11,63%</a:t>
                      </a:r>
                      <a:endParaRPr lang="it-IT" sz="800" kern="1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607" marR="11607" marT="0" marB="0" anchor="b"/>
                </a:tc>
                <a:extLst>
                  <a:ext uri="{0D108BD9-81ED-4DB2-BD59-A6C34878D82A}">
                    <a16:rowId xmlns:a16="http://schemas.microsoft.com/office/drawing/2014/main" val="1207023061"/>
                  </a:ext>
                </a:extLst>
              </a:tr>
              <a:tr h="2367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800" kern="0">
                          <a:effectLst/>
                          <a:latin typeface="Garamond" panose="02020404030301010803" pitchFamily="18" charset="0"/>
                        </a:rPr>
                        <a:t>Diminuzione del numero di attività da svolgere</a:t>
                      </a:r>
                      <a:endParaRPr lang="it-IT" sz="800" kern="1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607" marR="116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800" kern="0" dirty="0">
                          <a:effectLst/>
                          <a:latin typeface="Garamond" panose="02020404030301010803" pitchFamily="18" charset="0"/>
                        </a:rPr>
                        <a:t>4,71%</a:t>
                      </a:r>
                      <a:endParaRPr lang="it-IT" sz="800" kern="1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607" marR="116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800" kern="0">
                          <a:effectLst/>
                          <a:latin typeface="Garamond" panose="02020404030301010803" pitchFamily="18" charset="0"/>
                        </a:rPr>
                        <a:t>2,04%</a:t>
                      </a:r>
                      <a:endParaRPr lang="it-IT" sz="800" kern="1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607" marR="11607" marT="0" marB="0" anchor="b"/>
                </a:tc>
                <a:extLst>
                  <a:ext uri="{0D108BD9-81ED-4DB2-BD59-A6C34878D82A}">
                    <a16:rowId xmlns:a16="http://schemas.microsoft.com/office/drawing/2014/main" val="731260732"/>
                  </a:ext>
                </a:extLst>
              </a:tr>
              <a:tr h="2367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800" kern="0">
                          <a:effectLst/>
                          <a:latin typeface="Garamond" panose="02020404030301010803" pitchFamily="18" charset="0"/>
                        </a:rPr>
                        <a:t>Coordinamento di un gruppo di lavoro</a:t>
                      </a:r>
                      <a:endParaRPr lang="it-IT" sz="800" kern="1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607" marR="116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800" b="1" kern="0" dirty="0">
                          <a:effectLst/>
                          <a:latin typeface="Garamond" panose="02020404030301010803" pitchFamily="18" charset="0"/>
                        </a:rPr>
                        <a:t>12,98%</a:t>
                      </a:r>
                      <a:endParaRPr lang="it-IT" sz="800" b="1" kern="1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607" marR="116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800" kern="0">
                          <a:effectLst/>
                          <a:latin typeface="Garamond" panose="02020404030301010803" pitchFamily="18" charset="0"/>
                        </a:rPr>
                        <a:t>8,13%</a:t>
                      </a:r>
                      <a:endParaRPr lang="it-IT" sz="800" kern="1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607" marR="11607" marT="0" marB="0" anchor="b"/>
                </a:tc>
                <a:extLst>
                  <a:ext uri="{0D108BD9-81ED-4DB2-BD59-A6C34878D82A}">
                    <a16:rowId xmlns:a16="http://schemas.microsoft.com/office/drawing/2014/main" val="1963420849"/>
                  </a:ext>
                </a:extLst>
              </a:tr>
              <a:tr h="1478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800" kern="0" dirty="0">
                          <a:effectLst/>
                          <a:latin typeface="Garamond" panose="02020404030301010803" pitchFamily="18" charset="0"/>
                        </a:rPr>
                        <a:t>Avanzamento di carriera</a:t>
                      </a:r>
                      <a:endParaRPr lang="it-IT" sz="800" kern="1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607" marR="116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800" kern="0" dirty="0">
                          <a:effectLst/>
                          <a:latin typeface="Garamond" panose="02020404030301010803" pitchFamily="18" charset="0"/>
                        </a:rPr>
                        <a:t>4,86%</a:t>
                      </a:r>
                      <a:endParaRPr lang="it-IT" sz="800" kern="1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607" marR="116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800" kern="0">
                          <a:effectLst/>
                          <a:latin typeface="Garamond" panose="02020404030301010803" pitchFamily="18" charset="0"/>
                        </a:rPr>
                        <a:t>3,79%</a:t>
                      </a:r>
                      <a:endParaRPr lang="it-IT" sz="800" kern="1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607" marR="11607" marT="0" marB="0" anchor="b"/>
                </a:tc>
                <a:extLst>
                  <a:ext uri="{0D108BD9-81ED-4DB2-BD59-A6C34878D82A}">
                    <a16:rowId xmlns:a16="http://schemas.microsoft.com/office/drawing/2014/main" val="678036198"/>
                  </a:ext>
                </a:extLst>
              </a:tr>
              <a:tr h="2367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800" kern="0">
                          <a:effectLst/>
                          <a:latin typeface="Garamond" panose="02020404030301010803" pitchFamily="18" charset="0"/>
                        </a:rPr>
                        <a:t>Cambiamento di mansioni in altro reparto/ufficio etc.</a:t>
                      </a:r>
                      <a:endParaRPr lang="it-IT" sz="800" kern="1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607" marR="116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800" kern="0" dirty="0">
                          <a:effectLst/>
                          <a:latin typeface="Garamond" panose="02020404030301010803" pitchFamily="18" charset="0"/>
                        </a:rPr>
                        <a:t>4,61%</a:t>
                      </a:r>
                      <a:endParaRPr lang="it-IT" sz="800" kern="1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607" marR="116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800" kern="0">
                          <a:effectLst/>
                          <a:latin typeface="Garamond" panose="02020404030301010803" pitchFamily="18" charset="0"/>
                        </a:rPr>
                        <a:t>3,23%</a:t>
                      </a:r>
                      <a:endParaRPr lang="it-IT" sz="800" kern="1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607" marR="11607" marT="0" marB="0" anchor="b"/>
                </a:tc>
                <a:extLst>
                  <a:ext uri="{0D108BD9-81ED-4DB2-BD59-A6C34878D82A}">
                    <a16:rowId xmlns:a16="http://schemas.microsoft.com/office/drawing/2014/main" val="4086635857"/>
                  </a:ext>
                </a:extLst>
              </a:tr>
              <a:tr h="1165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800" kern="0">
                          <a:effectLst/>
                          <a:latin typeface="Garamond" panose="02020404030301010803" pitchFamily="18" charset="0"/>
                        </a:rPr>
                        <a:t>Nessun cambiamento</a:t>
                      </a:r>
                      <a:endParaRPr lang="it-IT" sz="800" kern="1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607" marR="116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800" kern="0">
                          <a:effectLst/>
                          <a:latin typeface="Garamond" panose="02020404030301010803" pitchFamily="18" charset="0"/>
                        </a:rPr>
                        <a:t>43,51%</a:t>
                      </a:r>
                      <a:endParaRPr lang="it-IT" sz="800" kern="1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607" marR="116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800" kern="0">
                          <a:effectLst/>
                          <a:latin typeface="Garamond" panose="02020404030301010803" pitchFamily="18" charset="0"/>
                        </a:rPr>
                        <a:t>60,33%</a:t>
                      </a:r>
                      <a:endParaRPr lang="it-IT" sz="800" kern="1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607" marR="11607" marT="0" marB="0" anchor="b"/>
                </a:tc>
                <a:extLst>
                  <a:ext uri="{0D108BD9-81ED-4DB2-BD59-A6C34878D82A}">
                    <a16:rowId xmlns:a16="http://schemas.microsoft.com/office/drawing/2014/main" val="4212509941"/>
                  </a:ext>
                </a:extLst>
              </a:tr>
              <a:tr h="1478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800" kern="0">
                          <a:effectLst/>
                          <a:latin typeface="Garamond" panose="02020404030301010803" pitchFamily="18" charset="0"/>
                        </a:rPr>
                        <a:t>Tot.</a:t>
                      </a:r>
                      <a:endParaRPr lang="it-IT" sz="800" kern="1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607" marR="116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800" kern="0" dirty="0">
                          <a:effectLst/>
                          <a:latin typeface="Garamond" panose="02020404030301010803" pitchFamily="18" charset="0"/>
                        </a:rPr>
                        <a:t>100,00%</a:t>
                      </a:r>
                      <a:endParaRPr lang="it-IT" sz="800" kern="1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607" marR="116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800" kern="0" dirty="0">
                          <a:effectLst/>
                          <a:latin typeface="Garamond" panose="02020404030301010803" pitchFamily="18" charset="0"/>
                        </a:rPr>
                        <a:t>100,00%</a:t>
                      </a:r>
                      <a:endParaRPr lang="it-IT" sz="800" kern="1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607" marR="11607" marT="0" marB="0" anchor="b"/>
                </a:tc>
                <a:extLst>
                  <a:ext uri="{0D108BD9-81ED-4DB2-BD59-A6C34878D82A}">
                    <a16:rowId xmlns:a16="http://schemas.microsoft.com/office/drawing/2014/main" val="3907691210"/>
                  </a:ext>
                </a:extLst>
              </a:tr>
            </a:tbl>
          </a:graphicData>
        </a:graphic>
      </p:graphicFrame>
      <p:sp>
        <p:nvSpPr>
          <p:cNvPr id="2" name="CasellaDiTesto 1">
            <a:extLst>
              <a:ext uri="{FF2B5EF4-FFF2-40B4-BE49-F238E27FC236}">
                <a16:creationId xmlns:a16="http://schemas.microsoft.com/office/drawing/2014/main" id="{41D79B53-86A3-7AC9-3074-FEE374C82010}"/>
              </a:ext>
            </a:extLst>
          </p:cNvPr>
          <p:cNvSpPr txBox="1"/>
          <p:nvPr/>
        </p:nvSpPr>
        <p:spPr>
          <a:xfrm>
            <a:off x="2372494" y="3059410"/>
            <a:ext cx="17964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latin typeface="Garamond" panose="02020404030301010803" pitchFamily="18" charset="0"/>
              </a:rPr>
              <a:t>Fonte: dati ROLA 2022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">
            <a:extLst>
              <a:ext uri="{FF2B5EF4-FFF2-40B4-BE49-F238E27FC236}">
                <a16:creationId xmlns:a16="http://schemas.microsoft.com/office/drawing/2014/main" id="{3E3D7965-2994-7CD3-8DAA-6CFC00FA2A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638" y="0"/>
            <a:ext cx="5753101" cy="3236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7411" name="CasellaDiTesto 6">
            <a:extLst>
              <a:ext uri="{FF2B5EF4-FFF2-40B4-BE49-F238E27FC236}">
                <a16:creationId xmlns:a16="http://schemas.microsoft.com/office/drawing/2014/main" id="{C0773D26-C663-DA8A-E4F4-49C93CA808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625" y="1187450"/>
            <a:ext cx="1584325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algn="ctr" defTabSz="449263" eaLnBrk="0" fontAlgn="base" hangingPunct="0">
              <a:lnSpc>
                <a:spcPct val="93000"/>
              </a:lnSpc>
              <a:spcBef>
                <a:spcPts val="60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algn="ctr" defTabSz="449263" eaLnBrk="0" fontAlgn="base" hangingPunct="0">
              <a:lnSpc>
                <a:spcPct val="93000"/>
              </a:lnSpc>
              <a:spcBef>
                <a:spcPts val="60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algn="ctr" defTabSz="449263" eaLnBrk="0" fontAlgn="base" hangingPunct="0">
              <a:lnSpc>
                <a:spcPct val="93000"/>
              </a:lnSpc>
              <a:spcBef>
                <a:spcPts val="60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algn="ctr" defTabSz="449263" eaLnBrk="0" fontAlgn="base" hangingPunct="0">
              <a:lnSpc>
                <a:spcPct val="93000"/>
              </a:lnSpc>
              <a:spcBef>
                <a:spcPts val="60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l" eaLnBrk="1">
              <a:spcBef>
                <a:spcPct val="0"/>
              </a:spcBef>
            </a:pPr>
            <a:endParaRPr lang="it-IT" altLang="it-IT">
              <a:latin typeface="Open Sans Light" panose="020B0306030504020204" pitchFamily="34" charset="0"/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ECE218E8-F0C6-76DE-517B-0419FEB5FD40}"/>
              </a:ext>
            </a:extLst>
          </p:cNvPr>
          <p:cNvSpPr txBox="1"/>
          <p:nvPr/>
        </p:nvSpPr>
        <p:spPr>
          <a:xfrm>
            <a:off x="1076350" y="129392"/>
            <a:ext cx="3960466" cy="2640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>
              <a:lnSpc>
                <a:spcPct val="93000"/>
              </a:lnSpc>
              <a:defRPr/>
            </a:pPr>
            <a:r>
              <a:rPr lang="it-IT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ROLA 2022: esigenze formative espresse dalle aziende</a:t>
            </a:r>
          </a:p>
        </p:txBody>
      </p:sp>
      <p:sp>
        <p:nvSpPr>
          <p:cNvPr id="17413" name="CasellaDiTesto 2">
            <a:extLst>
              <a:ext uri="{FF2B5EF4-FFF2-40B4-BE49-F238E27FC236}">
                <a16:creationId xmlns:a16="http://schemas.microsoft.com/office/drawing/2014/main" id="{414F7B8B-B6F2-5D56-F0EA-21F1FB1B32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254" y="889452"/>
            <a:ext cx="1944216" cy="16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algn="ctr" defTabSz="449263" eaLnBrk="0" fontAlgn="base" hangingPunct="0">
              <a:lnSpc>
                <a:spcPct val="93000"/>
              </a:lnSpc>
              <a:spcBef>
                <a:spcPts val="60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algn="ctr" defTabSz="449263" eaLnBrk="0" fontAlgn="base" hangingPunct="0">
              <a:lnSpc>
                <a:spcPct val="93000"/>
              </a:lnSpc>
              <a:spcBef>
                <a:spcPts val="60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algn="ctr" defTabSz="449263" eaLnBrk="0" fontAlgn="base" hangingPunct="0">
              <a:lnSpc>
                <a:spcPct val="93000"/>
              </a:lnSpc>
              <a:spcBef>
                <a:spcPts val="60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algn="ctr" defTabSz="449263" eaLnBrk="0" fontAlgn="base" hangingPunct="0">
              <a:lnSpc>
                <a:spcPct val="93000"/>
              </a:lnSpc>
              <a:spcBef>
                <a:spcPts val="60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l" eaLnBrk="1">
              <a:spcBef>
                <a:spcPct val="0"/>
              </a:spcBef>
            </a:pPr>
            <a:r>
              <a:rPr lang="it-IT" altLang="it-IT" sz="1000" dirty="0">
                <a:solidFill>
                  <a:srgbClr val="6F93A7"/>
                </a:solidFill>
                <a:latin typeface="Open Sans Extrabold" panose="020B0906030804020204" pitchFamily="34" charset="0"/>
              </a:rPr>
              <a:t>Esigenze formative</a:t>
            </a:r>
          </a:p>
          <a:p>
            <a:pPr algn="l" eaLnBrk="1">
              <a:spcBef>
                <a:spcPct val="0"/>
              </a:spcBef>
            </a:pPr>
            <a:endParaRPr lang="it-IT" altLang="it-IT" sz="1000" dirty="0">
              <a:solidFill>
                <a:srgbClr val="6F93A7"/>
              </a:solidFill>
              <a:latin typeface="Open Sans Extrabold" panose="020B0906030804020204" pitchFamily="34" charset="0"/>
            </a:endParaRPr>
          </a:p>
          <a:p>
            <a:pPr algn="l" eaLnBrk="1">
              <a:spcBef>
                <a:spcPct val="0"/>
              </a:spcBef>
            </a:pPr>
            <a:r>
              <a:rPr lang="it-IT" sz="9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 25,10% dei referenti aziendali indica le </a:t>
            </a:r>
            <a:r>
              <a:rPr lang="it-IT" sz="900" b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competenze di base e trasversali</a:t>
            </a:r>
            <a:r>
              <a:rPr lang="it-IT" sz="9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Si nota comunque una grande richiesta anche di </a:t>
            </a:r>
            <a:r>
              <a:rPr lang="it-IT" sz="900" b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competenze collegate alle innovazioni di processo, organizzative e all’utilizzo di software specializzati</a:t>
            </a:r>
            <a:r>
              <a:rPr lang="it-IT" sz="9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Insieme queste 3 aree di competenza, accomunate da processi innovativi, cubano il 52% delle risposte dei responsabili. </a:t>
            </a:r>
            <a:endParaRPr lang="it-IT" altLang="it-IT" sz="400" dirty="0">
              <a:solidFill>
                <a:srgbClr val="6F93A7"/>
              </a:solidFill>
              <a:latin typeface="Open Sans Light" panose="020B0306030504020204" pitchFamily="34" charset="0"/>
            </a:endParaRP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0EAE7E8B-4B68-0FBE-FBD2-9C99DC2DB6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6396" y="699052"/>
            <a:ext cx="3377368" cy="2232248"/>
          </a:xfrm>
          <a:prstGeom prst="rect">
            <a:avLst/>
          </a:prstGeom>
        </p:spPr>
      </p:pic>
      <p:sp>
        <p:nvSpPr>
          <p:cNvPr id="4" name="Ovale 3">
            <a:extLst>
              <a:ext uri="{FF2B5EF4-FFF2-40B4-BE49-F238E27FC236}">
                <a16:creationId xmlns:a16="http://schemas.microsoft.com/office/drawing/2014/main" id="{8BB31B1F-9EF4-63B8-8828-F6A926FC2CF5}"/>
              </a:ext>
            </a:extLst>
          </p:cNvPr>
          <p:cNvSpPr/>
          <p:nvPr/>
        </p:nvSpPr>
        <p:spPr bwMode="auto">
          <a:xfrm rot="758257">
            <a:off x="2986728" y="1113382"/>
            <a:ext cx="1008112" cy="598767"/>
          </a:xfrm>
          <a:prstGeom prst="ellipse">
            <a:avLst/>
          </a:prstGeom>
          <a:noFill/>
          <a:ln w="254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AED1B794-B7EB-E28E-4B7D-5D49583B387D}"/>
              </a:ext>
            </a:extLst>
          </p:cNvPr>
          <p:cNvSpPr txBox="1"/>
          <p:nvPr/>
        </p:nvSpPr>
        <p:spPr>
          <a:xfrm>
            <a:off x="2372494" y="3046987"/>
            <a:ext cx="17964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latin typeface="Garamond" panose="02020404030301010803" pitchFamily="18" charset="0"/>
              </a:rPr>
              <a:t>Fonte: dati ROLA 2022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1">
            <a:extLst>
              <a:ext uri="{FF2B5EF4-FFF2-40B4-BE49-F238E27FC236}">
                <a16:creationId xmlns:a16="http://schemas.microsoft.com/office/drawing/2014/main" id="{F4091D50-0F6D-3095-8900-A75CBEB850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-36513"/>
            <a:ext cx="5753100" cy="3236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8435" name="CasellaDiTesto 6">
            <a:extLst>
              <a:ext uri="{FF2B5EF4-FFF2-40B4-BE49-F238E27FC236}">
                <a16:creationId xmlns:a16="http://schemas.microsoft.com/office/drawing/2014/main" id="{B422FC73-EB00-B2E7-C27D-409BE09A93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625" y="1187450"/>
            <a:ext cx="1584325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algn="ctr" defTabSz="449263" eaLnBrk="0" fontAlgn="base" hangingPunct="0">
              <a:lnSpc>
                <a:spcPct val="93000"/>
              </a:lnSpc>
              <a:spcBef>
                <a:spcPts val="60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algn="ctr" defTabSz="449263" eaLnBrk="0" fontAlgn="base" hangingPunct="0">
              <a:lnSpc>
                <a:spcPct val="93000"/>
              </a:lnSpc>
              <a:spcBef>
                <a:spcPts val="60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algn="ctr" defTabSz="449263" eaLnBrk="0" fontAlgn="base" hangingPunct="0">
              <a:lnSpc>
                <a:spcPct val="93000"/>
              </a:lnSpc>
              <a:spcBef>
                <a:spcPts val="60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algn="ctr" defTabSz="449263" eaLnBrk="0" fontAlgn="base" hangingPunct="0">
              <a:lnSpc>
                <a:spcPct val="93000"/>
              </a:lnSpc>
              <a:spcBef>
                <a:spcPts val="60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l" eaLnBrk="1">
              <a:spcBef>
                <a:spcPct val="0"/>
              </a:spcBef>
            </a:pPr>
            <a:endParaRPr lang="it-IT" altLang="it-IT">
              <a:latin typeface="Open Sans Light" panose="020B0306030504020204" pitchFamily="34" charset="0"/>
            </a:endParaRPr>
          </a:p>
        </p:txBody>
      </p:sp>
      <p:sp>
        <p:nvSpPr>
          <p:cNvPr id="18436" name="CasellaDiTesto 1">
            <a:extLst>
              <a:ext uri="{FF2B5EF4-FFF2-40B4-BE49-F238E27FC236}">
                <a16:creationId xmlns:a16="http://schemas.microsoft.com/office/drawing/2014/main" id="{D5A4099E-FC8C-409B-0008-15D152FCA2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625" y="1403350"/>
            <a:ext cx="4535488" cy="95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algn="ctr" defTabSz="449263" eaLnBrk="0" fontAlgn="base" hangingPunct="0">
              <a:lnSpc>
                <a:spcPct val="93000"/>
              </a:lnSpc>
              <a:spcBef>
                <a:spcPts val="60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algn="ctr" defTabSz="449263" eaLnBrk="0" fontAlgn="base" hangingPunct="0">
              <a:lnSpc>
                <a:spcPct val="93000"/>
              </a:lnSpc>
              <a:spcBef>
                <a:spcPts val="60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algn="ctr" defTabSz="449263" eaLnBrk="0" fontAlgn="base" hangingPunct="0">
              <a:lnSpc>
                <a:spcPct val="93000"/>
              </a:lnSpc>
              <a:spcBef>
                <a:spcPts val="60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algn="ctr" defTabSz="449263" eaLnBrk="0" fontAlgn="base" hangingPunct="0">
              <a:lnSpc>
                <a:spcPct val="93000"/>
              </a:lnSpc>
              <a:spcBef>
                <a:spcPts val="60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l" eaLnBrk="1">
              <a:spcBef>
                <a:spcPct val="0"/>
              </a:spcBef>
            </a:pPr>
            <a:r>
              <a:rPr lang="it-IT" altLang="it-IT"/>
              <a:t>Per maggiori informazioni:</a:t>
            </a:r>
          </a:p>
          <a:p>
            <a:pPr algn="l" eaLnBrk="1">
              <a:spcBef>
                <a:spcPct val="0"/>
              </a:spcBef>
            </a:pPr>
            <a:r>
              <a:rPr lang="it-IT" altLang="it-IT">
                <a:hlinkClick r:id="rId3"/>
              </a:rPr>
              <a:t>https://www.fondimpresa.it/monitoraggio-valutativo</a:t>
            </a:r>
            <a:endParaRPr lang="it-IT" altLang="it-IT"/>
          </a:p>
          <a:p>
            <a:pPr algn="l" eaLnBrk="1">
              <a:spcBef>
                <a:spcPct val="0"/>
              </a:spcBef>
            </a:pPr>
            <a:endParaRPr lang="it-IT" altLang="it-IT" sz="1800"/>
          </a:p>
          <a:p>
            <a:pPr algn="l" eaLnBrk="1">
              <a:spcBef>
                <a:spcPct val="0"/>
              </a:spcBef>
            </a:pPr>
            <a:r>
              <a:rPr lang="it-IT" altLang="it-IT">
                <a:hlinkClick r:id="rId4"/>
              </a:rPr>
              <a:t>monitoraggiovalutativo@fondimpresa.it</a:t>
            </a:r>
            <a:r>
              <a:rPr lang="it-IT" altLang="it-IT"/>
              <a:t> </a:t>
            </a:r>
          </a:p>
        </p:txBody>
      </p:sp>
      <p:sp>
        <p:nvSpPr>
          <p:cNvPr id="18437" name="CasellaDiTesto 9">
            <a:extLst>
              <a:ext uri="{FF2B5EF4-FFF2-40B4-BE49-F238E27FC236}">
                <a16:creationId xmlns:a16="http://schemas.microsoft.com/office/drawing/2014/main" id="{6A4CE600-4328-DA8B-C715-2C880555D5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6688" y="909638"/>
            <a:ext cx="2879725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algn="ctr" defTabSz="449263" eaLnBrk="0" fontAlgn="base" hangingPunct="0">
              <a:lnSpc>
                <a:spcPct val="93000"/>
              </a:lnSpc>
              <a:spcBef>
                <a:spcPts val="60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algn="ctr" defTabSz="449263" eaLnBrk="0" fontAlgn="base" hangingPunct="0">
              <a:lnSpc>
                <a:spcPct val="93000"/>
              </a:lnSpc>
              <a:spcBef>
                <a:spcPts val="60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algn="ctr" defTabSz="449263" eaLnBrk="0" fontAlgn="base" hangingPunct="0">
              <a:lnSpc>
                <a:spcPct val="93000"/>
              </a:lnSpc>
              <a:spcBef>
                <a:spcPts val="60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algn="ctr" defTabSz="449263" eaLnBrk="0" fontAlgn="base" hangingPunct="0">
              <a:lnSpc>
                <a:spcPct val="93000"/>
              </a:lnSpc>
              <a:spcBef>
                <a:spcPts val="60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l" eaLnBrk="1">
              <a:spcBef>
                <a:spcPct val="0"/>
              </a:spcBef>
            </a:pPr>
            <a:r>
              <a:rPr lang="it-IT" altLang="it-IT" sz="1800"/>
              <a:t>Grazie per l’attenzione!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>
            <a:extLst>
              <a:ext uri="{FF2B5EF4-FFF2-40B4-BE49-F238E27FC236}">
                <a16:creationId xmlns:a16="http://schemas.microsoft.com/office/drawing/2014/main" id="{534A623C-85D8-4D6B-7ED7-18D38693BC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5753100" cy="3236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099" name="CasellaDiTesto 1">
            <a:extLst>
              <a:ext uri="{FF2B5EF4-FFF2-40B4-BE49-F238E27FC236}">
                <a16:creationId xmlns:a16="http://schemas.microsoft.com/office/drawing/2014/main" id="{1F3C505F-49E1-260B-0A2F-376243A560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1239838"/>
            <a:ext cx="1441450" cy="80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algn="ctr" defTabSz="449263" eaLnBrk="0" fontAlgn="base" hangingPunct="0">
              <a:lnSpc>
                <a:spcPct val="93000"/>
              </a:lnSpc>
              <a:spcBef>
                <a:spcPts val="60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algn="ctr" defTabSz="449263" eaLnBrk="0" fontAlgn="base" hangingPunct="0">
              <a:lnSpc>
                <a:spcPct val="93000"/>
              </a:lnSpc>
              <a:spcBef>
                <a:spcPts val="60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algn="ctr" defTabSz="449263" eaLnBrk="0" fontAlgn="base" hangingPunct="0">
              <a:lnSpc>
                <a:spcPct val="93000"/>
              </a:lnSpc>
              <a:spcBef>
                <a:spcPts val="60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algn="ctr" defTabSz="449263" eaLnBrk="0" fontAlgn="base" hangingPunct="0">
              <a:lnSpc>
                <a:spcPct val="93000"/>
              </a:lnSpc>
              <a:spcBef>
                <a:spcPts val="60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l" eaLnBrk="1">
              <a:spcBef>
                <a:spcPct val="0"/>
              </a:spcBef>
            </a:pPr>
            <a:r>
              <a:rPr lang="it-IT" altLang="it-IT" sz="1000">
                <a:solidFill>
                  <a:srgbClr val="6F93A7"/>
                </a:solidFill>
                <a:latin typeface="Open Sans Extrabold" panose="020B0906030804020204" pitchFamily="34" charset="0"/>
              </a:rPr>
              <a:t>Storie di Formazione e rilevazione buone prassi</a:t>
            </a:r>
          </a:p>
          <a:p>
            <a:pPr algn="l" eaLnBrk="1">
              <a:spcBef>
                <a:spcPct val="0"/>
              </a:spcBef>
            </a:pPr>
            <a:r>
              <a:rPr lang="it-IT" altLang="it-IT" sz="1000">
                <a:solidFill>
                  <a:srgbClr val="6F93A7"/>
                </a:solidFill>
                <a:latin typeface="Open Sans Extrabold" panose="020B0906030804020204" pitchFamily="34" charset="0"/>
              </a:rPr>
              <a:t>2021-2022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8D1CF2B3-B11B-022D-FD32-213F5E817ECA}"/>
              </a:ext>
            </a:extLst>
          </p:cNvPr>
          <p:cNvSpPr txBox="1"/>
          <p:nvPr/>
        </p:nvSpPr>
        <p:spPr>
          <a:xfrm>
            <a:off x="2012950" y="26988"/>
            <a:ext cx="2519363" cy="4429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>
              <a:lnSpc>
                <a:spcPct val="93000"/>
              </a:lnSpc>
              <a:defRPr/>
            </a:pPr>
            <a:r>
              <a:rPr lang="it-IT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Ambiti Tematici Strategici</a:t>
            </a:r>
          </a:p>
          <a:p>
            <a:pPr eaLnBrk="1">
              <a:lnSpc>
                <a:spcPct val="93000"/>
              </a:lnSpc>
              <a:defRPr/>
            </a:pPr>
            <a:r>
              <a:rPr lang="it-IT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In linea con gli orientamenti del CIS</a:t>
            </a:r>
            <a:endParaRPr lang="it-IT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graphicFrame>
        <p:nvGraphicFramePr>
          <p:cNvPr id="2" name="Grafico 1">
            <a:extLst>
              <a:ext uri="{FF2B5EF4-FFF2-40B4-BE49-F238E27FC236}">
                <a16:creationId xmlns:a16="http://schemas.microsoft.com/office/drawing/2014/main" id="{48CE854E-27B5-9122-1252-F3F9B37ABBC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76573875"/>
              </p:ext>
            </p:extLst>
          </p:nvPr>
        </p:nvGraphicFramePr>
        <p:xfrm>
          <a:off x="1863436" y="433055"/>
          <a:ext cx="3745636" cy="2595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CasellaDiTesto 2">
            <a:extLst>
              <a:ext uri="{FF2B5EF4-FFF2-40B4-BE49-F238E27FC236}">
                <a16:creationId xmlns:a16="http://schemas.microsoft.com/office/drawing/2014/main" id="{1E913D97-E14F-3BF9-90D0-C95DDE9B9A21}"/>
              </a:ext>
            </a:extLst>
          </p:cNvPr>
          <p:cNvSpPr txBox="1"/>
          <p:nvPr/>
        </p:nvSpPr>
        <p:spPr>
          <a:xfrm>
            <a:off x="2372494" y="611138"/>
            <a:ext cx="1080120" cy="369332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it-IT" sz="900" dirty="0">
                <a:latin typeface="Garamond" panose="02020404030301010803" pitchFamily="18" charset="0"/>
              </a:rPr>
              <a:t>Raccolte 212 Storie di Formazione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magine 9">
            <a:extLst>
              <a:ext uri="{FF2B5EF4-FFF2-40B4-BE49-F238E27FC236}">
                <a16:creationId xmlns:a16="http://schemas.microsoft.com/office/drawing/2014/main" id="{DC97D681-A8BE-018A-BCC9-FB040DEFF4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254" y="1666043"/>
            <a:ext cx="2808312" cy="1393367"/>
          </a:xfrm>
          <a:prstGeom prst="rect">
            <a:avLst/>
          </a:prstGeom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1E37EF4F-AD4D-5F5E-E69A-64050900DE87}"/>
              </a:ext>
            </a:extLst>
          </p:cNvPr>
          <p:cNvSpPr txBox="1"/>
          <p:nvPr/>
        </p:nvSpPr>
        <p:spPr>
          <a:xfrm>
            <a:off x="931863" y="61913"/>
            <a:ext cx="4248150" cy="2349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>
              <a:lnSpc>
                <a:spcPct val="93000"/>
              </a:lnSpc>
              <a:defRPr/>
            </a:pPr>
            <a:r>
              <a:rPr lang="it-IT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Chi sono i lavoratori delle aziende che partecipano alla formazione</a:t>
            </a: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E0F07CE9-48B5-EA18-DB15-0DD80B1F25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88839" y="1665586"/>
            <a:ext cx="2380000" cy="1393824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ABEEBDB4-A88E-969E-AB47-48061A5E25F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2254" y="327210"/>
            <a:ext cx="2160240" cy="1338254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90CCCAA1-2361-DBD3-7258-A8E36448FC57}"/>
              </a:ext>
            </a:extLst>
          </p:cNvPr>
          <p:cNvSpPr txBox="1"/>
          <p:nvPr/>
        </p:nvSpPr>
        <p:spPr>
          <a:xfrm>
            <a:off x="3164582" y="1835274"/>
            <a:ext cx="5040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latin typeface="Garamond" panose="02020404030301010803" pitchFamily="18" charset="0"/>
              </a:rPr>
              <a:t>Genere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F02B0135-5176-6A67-E9A5-399891BD716B}"/>
              </a:ext>
            </a:extLst>
          </p:cNvPr>
          <p:cNvSpPr txBox="1"/>
          <p:nvPr/>
        </p:nvSpPr>
        <p:spPr>
          <a:xfrm>
            <a:off x="234950" y="323106"/>
            <a:ext cx="841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latin typeface="Garamond" panose="02020404030301010803" pitchFamily="18" charset="0"/>
              </a:rPr>
              <a:t>Inquadramento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F9A34987-CBEF-A4BD-085F-F3584567598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16510" y="347289"/>
            <a:ext cx="2880320" cy="1317717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7BC42844-BD53-F7E0-FD48-85621D8290AE}"/>
              </a:ext>
            </a:extLst>
          </p:cNvPr>
          <p:cNvSpPr txBox="1"/>
          <p:nvPr/>
        </p:nvSpPr>
        <p:spPr>
          <a:xfrm>
            <a:off x="4460726" y="395114"/>
            <a:ext cx="864096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800" dirty="0">
                <a:latin typeface="Garamond" panose="02020404030301010803" pitchFamily="18" charset="0"/>
              </a:rPr>
              <a:t>Titolo di Studio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424197DD-8F8E-5974-EB2D-8D8E640C3600}"/>
              </a:ext>
            </a:extLst>
          </p:cNvPr>
          <p:cNvSpPr txBox="1"/>
          <p:nvPr/>
        </p:nvSpPr>
        <p:spPr>
          <a:xfrm>
            <a:off x="2126683" y="2699951"/>
            <a:ext cx="779653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800" dirty="0">
                <a:latin typeface="Garamond" panose="02020404030301010803" pitchFamily="18" charset="0"/>
              </a:rPr>
              <a:t>Area di lavoro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6F22EA05-9F1C-E89D-0B22-194924930767}"/>
              </a:ext>
            </a:extLst>
          </p:cNvPr>
          <p:cNvSpPr txBox="1"/>
          <p:nvPr/>
        </p:nvSpPr>
        <p:spPr>
          <a:xfrm>
            <a:off x="0" y="3059990"/>
            <a:ext cx="17964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latin typeface="Garamond" panose="02020404030301010803" pitchFamily="18" charset="0"/>
              </a:rPr>
              <a:t>Fonte: dati MV 2021 e 2022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">
            <a:extLst>
              <a:ext uri="{FF2B5EF4-FFF2-40B4-BE49-F238E27FC236}">
                <a16:creationId xmlns:a16="http://schemas.microsoft.com/office/drawing/2014/main" id="{3DA3700A-BC55-4D11-67CE-7F49DA3218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5753100" cy="3236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445E96E2-98D0-282E-3B24-D1ACC66D12A7}"/>
              </a:ext>
            </a:extLst>
          </p:cNvPr>
          <p:cNvSpPr txBox="1"/>
          <p:nvPr/>
        </p:nvSpPr>
        <p:spPr>
          <a:xfrm>
            <a:off x="1508398" y="73820"/>
            <a:ext cx="2736304" cy="2365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>
              <a:lnSpc>
                <a:spcPct val="93000"/>
              </a:lnSpc>
              <a:defRPr/>
            </a:pPr>
            <a:r>
              <a:rPr lang="it-IT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Le aziende beneficiarie della formazione</a:t>
            </a: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C8C97491-144A-CCA8-5158-3CAF278434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63" y="539130"/>
            <a:ext cx="2668571" cy="1656184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E3E50824-60A9-477A-774D-E7CBC57357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48434" y="539129"/>
            <a:ext cx="2792412" cy="2444425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AB312F37-E928-D45C-78C5-FB53B17A32CB}"/>
              </a:ext>
            </a:extLst>
          </p:cNvPr>
          <p:cNvSpPr txBox="1"/>
          <p:nvPr/>
        </p:nvSpPr>
        <p:spPr>
          <a:xfrm>
            <a:off x="1220366" y="543084"/>
            <a:ext cx="720080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800" dirty="0">
                <a:latin typeface="Garamond" panose="02020404030301010803" pitchFamily="18" charset="0"/>
              </a:rPr>
              <a:t>Settori Ateco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EE96A9E6-610C-F333-93BD-65B0AF94B3E5}"/>
              </a:ext>
            </a:extLst>
          </p:cNvPr>
          <p:cNvSpPr txBox="1"/>
          <p:nvPr/>
        </p:nvSpPr>
        <p:spPr>
          <a:xfrm>
            <a:off x="4438918" y="611138"/>
            <a:ext cx="1008112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800" dirty="0">
                <a:latin typeface="Garamond" panose="02020404030301010803" pitchFamily="18" charset="0"/>
              </a:rPr>
              <a:t>Classe dimensionale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DBA72BAA-5DD3-AE9B-6BF8-73918219FD95}"/>
              </a:ext>
            </a:extLst>
          </p:cNvPr>
          <p:cNvSpPr txBox="1"/>
          <p:nvPr/>
        </p:nvSpPr>
        <p:spPr>
          <a:xfrm>
            <a:off x="63963" y="2244891"/>
            <a:ext cx="2668571" cy="738664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sz="1050" dirty="0">
                <a:effectLst/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All’interno del manifatturiero le più numerose risultano le aziende </a:t>
            </a:r>
            <a:r>
              <a:rPr lang="it-IT" sz="1050" b="1" dirty="0">
                <a:effectLst/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metallurgiche con il 12% </a:t>
            </a:r>
            <a:r>
              <a:rPr lang="it-IT" sz="1050" dirty="0">
                <a:effectLst/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e quelle della </a:t>
            </a:r>
            <a:r>
              <a:rPr lang="it-IT" sz="1050" b="1" dirty="0">
                <a:effectLst/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fabbricazione di macchine e apparecchi meccanici con il 10,25%</a:t>
            </a:r>
            <a:endParaRPr lang="it-IT" sz="1050" b="1" dirty="0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A30CCE32-559F-3812-1A50-838C26671904}"/>
              </a:ext>
            </a:extLst>
          </p:cNvPr>
          <p:cNvSpPr txBox="1"/>
          <p:nvPr/>
        </p:nvSpPr>
        <p:spPr>
          <a:xfrm>
            <a:off x="0" y="3059990"/>
            <a:ext cx="17964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latin typeface="Garamond" panose="02020404030301010803" pitchFamily="18" charset="0"/>
              </a:rPr>
              <a:t>Fonte: dati MV 2021 e 2022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">
            <a:extLst>
              <a:ext uri="{FF2B5EF4-FFF2-40B4-BE49-F238E27FC236}">
                <a16:creationId xmlns:a16="http://schemas.microsoft.com/office/drawing/2014/main" id="{5D2DA070-DBC6-38EE-E8CD-7FCB6856C0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588"/>
            <a:ext cx="5753100" cy="3236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95F6758A-80E3-A246-F63D-4E459DFC7EBB}"/>
              </a:ext>
            </a:extLst>
          </p:cNvPr>
          <p:cNvSpPr txBox="1"/>
          <p:nvPr/>
        </p:nvSpPr>
        <p:spPr>
          <a:xfrm>
            <a:off x="1093607" y="120794"/>
            <a:ext cx="3455988" cy="2635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>
              <a:lnSpc>
                <a:spcPct val="93000"/>
              </a:lnSpc>
              <a:defRPr/>
            </a:pPr>
            <a:r>
              <a:rPr lang="it-IT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Tematiche formative per area geografica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4EC5E2D2-ABCD-F536-2063-0B718F1F2A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238" y="641335"/>
            <a:ext cx="5506727" cy="2309978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56C9018B-54CF-07E7-1B8E-3272698A70D7}"/>
              </a:ext>
            </a:extLst>
          </p:cNvPr>
          <p:cNvSpPr txBox="1"/>
          <p:nvPr/>
        </p:nvSpPr>
        <p:spPr>
          <a:xfrm>
            <a:off x="141616" y="395114"/>
            <a:ext cx="4823166" cy="24622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it-IT" sz="1000" i="0" dirty="0">
                <a:solidFill>
                  <a:srgbClr val="44546A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</a:rPr>
              <a:t>Ore corso a consuntivo per area geografica delle unità produttive e tematiche formative </a:t>
            </a:r>
            <a:endParaRPr lang="it-IT" sz="1000" i="1" dirty="0">
              <a:solidFill>
                <a:srgbClr val="44546A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C915A6D5-5D5F-61FC-183C-36CE471A2EF0}"/>
              </a:ext>
            </a:extLst>
          </p:cNvPr>
          <p:cNvSpPr txBox="1"/>
          <p:nvPr/>
        </p:nvSpPr>
        <p:spPr>
          <a:xfrm>
            <a:off x="0" y="3059990"/>
            <a:ext cx="17964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latin typeface="Garamond" panose="02020404030301010803" pitchFamily="18" charset="0"/>
              </a:rPr>
              <a:t>Fonte: dati MV 2021 e 2022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>
            <a:extLst>
              <a:ext uri="{FF2B5EF4-FFF2-40B4-BE49-F238E27FC236}">
                <a16:creationId xmlns:a16="http://schemas.microsoft.com/office/drawing/2014/main" id="{4D2DFE1A-6C86-5383-BEA3-2B3F41B02D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-20638"/>
            <a:ext cx="5753100" cy="3236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123" name="CasellaDiTesto 1">
            <a:extLst>
              <a:ext uri="{FF2B5EF4-FFF2-40B4-BE49-F238E27FC236}">
                <a16:creationId xmlns:a16="http://schemas.microsoft.com/office/drawing/2014/main" id="{FC5B41B4-B552-7F56-A62B-395C4D78BC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1239838"/>
            <a:ext cx="1441450" cy="80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algn="ctr" defTabSz="449263" eaLnBrk="0" fontAlgn="base" hangingPunct="0">
              <a:lnSpc>
                <a:spcPct val="93000"/>
              </a:lnSpc>
              <a:spcBef>
                <a:spcPts val="60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algn="ctr" defTabSz="449263" eaLnBrk="0" fontAlgn="base" hangingPunct="0">
              <a:lnSpc>
                <a:spcPct val="93000"/>
              </a:lnSpc>
              <a:spcBef>
                <a:spcPts val="60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algn="ctr" defTabSz="449263" eaLnBrk="0" fontAlgn="base" hangingPunct="0">
              <a:lnSpc>
                <a:spcPct val="93000"/>
              </a:lnSpc>
              <a:spcBef>
                <a:spcPts val="60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algn="ctr" defTabSz="449263" eaLnBrk="0" fontAlgn="base" hangingPunct="0">
              <a:lnSpc>
                <a:spcPct val="93000"/>
              </a:lnSpc>
              <a:spcBef>
                <a:spcPts val="60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l" eaLnBrk="1">
              <a:spcBef>
                <a:spcPct val="0"/>
              </a:spcBef>
            </a:pPr>
            <a:r>
              <a:rPr lang="it-IT" altLang="it-IT" sz="1000">
                <a:solidFill>
                  <a:srgbClr val="6F93A7"/>
                </a:solidFill>
                <a:latin typeface="Open Sans Extrabold" panose="020B0906030804020204" pitchFamily="34" charset="0"/>
              </a:rPr>
              <a:t>ROLA 2022, Rilevazione delle Opinioni dei Lavoratori e delle Aziende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A698A679-F2CE-460A-DDCE-BFBD03DDAE7F}"/>
              </a:ext>
            </a:extLst>
          </p:cNvPr>
          <p:cNvSpPr txBox="1"/>
          <p:nvPr/>
        </p:nvSpPr>
        <p:spPr>
          <a:xfrm>
            <a:off x="2516188" y="106363"/>
            <a:ext cx="1512887" cy="292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>
              <a:lnSpc>
                <a:spcPct val="93000"/>
              </a:lnSpc>
              <a:defRPr/>
            </a:pPr>
            <a:r>
              <a:rPr lang="it-IT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ROLA 2022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ADF6361B-D1C3-B482-3F31-AD182E3EED57}"/>
              </a:ext>
            </a:extLst>
          </p:cNvPr>
          <p:cNvSpPr txBox="1"/>
          <p:nvPr/>
        </p:nvSpPr>
        <p:spPr>
          <a:xfrm>
            <a:off x="2947988" y="584200"/>
            <a:ext cx="2305050" cy="1169551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t-IT" sz="1000" kern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Al termine dell’indagine ROLA 2022 sono risultati compilati complessivamente </a:t>
            </a:r>
            <a:r>
              <a:rPr lang="it-IT" sz="1000" b="1" kern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13.262 questionari on-line</a:t>
            </a:r>
            <a:r>
              <a:rPr lang="it-IT" sz="1000" kern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</a:t>
            </a:r>
            <a:r>
              <a:rPr lang="it-IT" sz="1000" b="1" kern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di cui</a:t>
            </a:r>
            <a:r>
              <a:rPr lang="it-IT" sz="1000" kern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it-IT" sz="1000" b="1" kern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7.984 da parte dei lavoratori campionati e 5.278 da parte dei responsabili aziendali</a:t>
            </a:r>
            <a:r>
              <a:rPr lang="it-IT" sz="1000" kern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3099EF3D-BFCB-8E7B-1DF6-057C9C09EB0F}"/>
              </a:ext>
            </a:extLst>
          </p:cNvPr>
          <p:cNvSpPr txBox="1"/>
          <p:nvPr/>
        </p:nvSpPr>
        <p:spPr>
          <a:xfrm>
            <a:off x="2947988" y="1906588"/>
            <a:ext cx="2305050" cy="862012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1000" b="1" kern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ROLA 2023 </a:t>
            </a:r>
            <a:r>
              <a:rPr lang="it-IT" sz="1000" kern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si è conclusa alla fine di ottobre e sono stati raccolti </a:t>
            </a:r>
            <a:r>
              <a:rPr lang="it-IT" sz="1000" b="1" kern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11.927 questionario on-line, di cui 6.735 dei lavoratori e 5.192 dei responsabili aziendali.</a:t>
            </a:r>
          </a:p>
        </p:txBody>
      </p:sp>
    </p:spTree>
    <p:extLst>
      <p:ext uri="{BB962C8B-B14F-4D97-AF65-F5344CB8AC3E}">
        <p14:creationId xmlns:p14="http://schemas.microsoft.com/office/powerpoint/2010/main" val="1656303467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">
            <a:extLst>
              <a:ext uri="{FF2B5EF4-FFF2-40B4-BE49-F238E27FC236}">
                <a16:creationId xmlns:a16="http://schemas.microsoft.com/office/drawing/2014/main" id="{860B6441-6984-61BA-947C-3653CC902D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5753100" cy="3236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43" name="CasellaDiTesto 6">
            <a:extLst>
              <a:ext uri="{FF2B5EF4-FFF2-40B4-BE49-F238E27FC236}">
                <a16:creationId xmlns:a16="http://schemas.microsoft.com/office/drawing/2014/main" id="{E7048E00-2699-D5E2-3221-290A37ED5E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625" y="1187450"/>
            <a:ext cx="1584325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algn="ctr" defTabSz="449263" eaLnBrk="0" fontAlgn="base" hangingPunct="0">
              <a:lnSpc>
                <a:spcPct val="93000"/>
              </a:lnSpc>
              <a:spcBef>
                <a:spcPts val="60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algn="ctr" defTabSz="449263" eaLnBrk="0" fontAlgn="base" hangingPunct="0">
              <a:lnSpc>
                <a:spcPct val="93000"/>
              </a:lnSpc>
              <a:spcBef>
                <a:spcPts val="60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algn="ctr" defTabSz="449263" eaLnBrk="0" fontAlgn="base" hangingPunct="0">
              <a:lnSpc>
                <a:spcPct val="93000"/>
              </a:lnSpc>
              <a:spcBef>
                <a:spcPts val="60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algn="ctr" defTabSz="449263" eaLnBrk="0" fontAlgn="base" hangingPunct="0">
              <a:lnSpc>
                <a:spcPct val="93000"/>
              </a:lnSpc>
              <a:spcBef>
                <a:spcPts val="60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l" eaLnBrk="1">
              <a:spcBef>
                <a:spcPct val="0"/>
              </a:spcBef>
            </a:pPr>
            <a:endParaRPr lang="it-IT" altLang="it-IT">
              <a:latin typeface="Open Sans Light" panose="020B0306030504020204" pitchFamily="34" charset="0"/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29DC34D6-8A3A-F9A1-6AFE-98E4F1D45E12}"/>
              </a:ext>
            </a:extLst>
          </p:cNvPr>
          <p:cNvSpPr txBox="1"/>
          <p:nvPr/>
        </p:nvSpPr>
        <p:spPr>
          <a:xfrm>
            <a:off x="1076325" y="34925"/>
            <a:ext cx="3455988" cy="2635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>
              <a:lnSpc>
                <a:spcPct val="93000"/>
              </a:lnSpc>
              <a:defRPr/>
            </a:pPr>
            <a:r>
              <a:rPr lang="it-IT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ROLA 2022: le opinioni dei lavoratori</a:t>
            </a:r>
          </a:p>
        </p:txBody>
      </p:sp>
      <p:sp>
        <p:nvSpPr>
          <p:cNvPr id="10245" name="CasellaDiTesto 2">
            <a:extLst>
              <a:ext uri="{FF2B5EF4-FFF2-40B4-BE49-F238E27FC236}">
                <a16:creationId xmlns:a16="http://schemas.microsoft.com/office/drawing/2014/main" id="{4D23850D-F2B3-6AF3-CB84-92FE90270C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625" y="1001713"/>
            <a:ext cx="1584325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algn="ctr" defTabSz="449263" eaLnBrk="0" fontAlgn="base" hangingPunct="0">
              <a:lnSpc>
                <a:spcPct val="93000"/>
              </a:lnSpc>
              <a:spcBef>
                <a:spcPts val="60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algn="ctr" defTabSz="449263" eaLnBrk="0" fontAlgn="base" hangingPunct="0">
              <a:lnSpc>
                <a:spcPct val="93000"/>
              </a:lnSpc>
              <a:spcBef>
                <a:spcPts val="60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algn="ctr" defTabSz="449263" eaLnBrk="0" fontAlgn="base" hangingPunct="0">
              <a:lnSpc>
                <a:spcPct val="93000"/>
              </a:lnSpc>
              <a:spcBef>
                <a:spcPts val="60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algn="ctr" defTabSz="449263" eaLnBrk="0" fontAlgn="base" hangingPunct="0">
              <a:lnSpc>
                <a:spcPct val="93000"/>
              </a:lnSpc>
              <a:spcBef>
                <a:spcPts val="60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l" eaLnBrk="1">
              <a:spcBef>
                <a:spcPct val="0"/>
              </a:spcBef>
            </a:pPr>
            <a:r>
              <a:rPr lang="it-IT" altLang="it-IT" sz="1000" dirty="0">
                <a:solidFill>
                  <a:srgbClr val="6F93A7"/>
                </a:solidFill>
                <a:latin typeface="Open Sans Extrabold" panose="020B0906030804020204" pitchFamily="34" charset="0"/>
              </a:rPr>
              <a:t>Soddisfazione sui contenuti formativi:</a:t>
            </a:r>
          </a:p>
          <a:p>
            <a:pPr algn="l" eaLnBrk="1">
              <a:spcBef>
                <a:spcPct val="0"/>
              </a:spcBef>
            </a:pPr>
            <a:endParaRPr lang="it-IT" altLang="it-IT" sz="1000" dirty="0">
              <a:solidFill>
                <a:srgbClr val="6F93A7"/>
              </a:solidFill>
              <a:latin typeface="Open Sans Light" panose="020B0306030504020204" pitchFamily="34" charset="0"/>
            </a:endParaRPr>
          </a:p>
          <a:p>
            <a:pPr algn="l" eaLnBrk="1">
              <a:spcBef>
                <a:spcPct val="0"/>
              </a:spcBef>
            </a:pPr>
            <a:r>
              <a:rPr lang="it-IT" altLang="it-IT" sz="1000" dirty="0">
                <a:solidFill>
                  <a:schemeClr val="tx1"/>
                </a:solidFill>
                <a:latin typeface="Open Sans Light" panose="020B0306030504020204" pitchFamily="34" charset="0"/>
              </a:rPr>
              <a:t>I lavoratori percepiscono che la formazione a cui hanno partecipato è stata contestualizzata rispetto alle attività lavorative quotidiane. Quindi c’è coerenza tra la formazione proposta e il lavoro svolto.</a:t>
            </a:r>
          </a:p>
          <a:p>
            <a:pPr algn="l" eaLnBrk="1">
              <a:spcBef>
                <a:spcPct val="0"/>
              </a:spcBef>
            </a:pPr>
            <a:endParaRPr lang="it-IT" altLang="it-IT" sz="1000" dirty="0">
              <a:solidFill>
                <a:srgbClr val="6F93A7"/>
              </a:solidFill>
              <a:latin typeface="Open Sans Light" panose="020B0306030504020204" pitchFamily="34" charset="0"/>
            </a:endParaRPr>
          </a:p>
          <a:p>
            <a:pPr algn="l" eaLnBrk="1">
              <a:spcBef>
                <a:spcPct val="0"/>
              </a:spcBef>
            </a:pPr>
            <a:endParaRPr lang="it-IT" altLang="it-IT" sz="1000" dirty="0">
              <a:latin typeface="Open Sans Light" panose="020B0306030504020204" pitchFamily="34" charset="0"/>
            </a:endParaRPr>
          </a:p>
          <a:p>
            <a:pPr algn="l" eaLnBrk="1">
              <a:spcBef>
                <a:spcPct val="0"/>
              </a:spcBef>
            </a:pPr>
            <a:endParaRPr lang="it-IT" altLang="it-IT" sz="1000" dirty="0">
              <a:latin typeface="Open Sans Light" panose="020B0306030504020204" pitchFamily="34" charset="0"/>
            </a:endParaRP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77290C28-56E8-3E1C-652C-F1D2B437B9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72494" y="755154"/>
            <a:ext cx="3137539" cy="2006857"/>
          </a:xfrm>
          <a:prstGeom prst="rect">
            <a:avLst/>
          </a:prstGeom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D0544B13-D1EB-9C49-4819-C403FA182CB3}"/>
              </a:ext>
            </a:extLst>
          </p:cNvPr>
          <p:cNvSpPr txBox="1"/>
          <p:nvPr/>
        </p:nvSpPr>
        <p:spPr>
          <a:xfrm>
            <a:off x="2372494" y="3046987"/>
            <a:ext cx="17964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latin typeface="Garamond" panose="02020404030301010803" pitchFamily="18" charset="0"/>
              </a:rPr>
              <a:t>Fonte: dati ROLA 2022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">
            <a:extLst>
              <a:ext uri="{FF2B5EF4-FFF2-40B4-BE49-F238E27FC236}">
                <a16:creationId xmlns:a16="http://schemas.microsoft.com/office/drawing/2014/main" id="{EDB1E4D8-5FA1-81D0-D6DF-80E089BBBA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5753100" cy="3236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267" name="CasellaDiTesto 6">
            <a:extLst>
              <a:ext uri="{FF2B5EF4-FFF2-40B4-BE49-F238E27FC236}">
                <a16:creationId xmlns:a16="http://schemas.microsoft.com/office/drawing/2014/main" id="{DAA6D1CE-6B88-8A50-9CAD-1B9F98903D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625" y="1187450"/>
            <a:ext cx="1584325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algn="ctr" defTabSz="449263" eaLnBrk="0" fontAlgn="base" hangingPunct="0">
              <a:lnSpc>
                <a:spcPct val="93000"/>
              </a:lnSpc>
              <a:spcBef>
                <a:spcPts val="60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algn="ctr" defTabSz="449263" eaLnBrk="0" fontAlgn="base" hangingPunct="0">
              <a:lnSpc>
                <a:spcPct val="93000"/>
              </a:lnSpc>
              <a:spcBef>
                <a:spcPts val="60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algn="ctr" defTabSz="449263" eaLnBrk="0" fontAlgn="base" hangingPunct="0">
              <a:lnSpc>
                <a:spcPct val="93000"/>
              </a:lnSpc>
              <a:spcBef>
                <a:spcPts val="60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algn="ctr" defTabSz="449263" eaLnBrk="0" fontAlgn="base" hangingPunct="0">
              <a:lnSpc>
                <a:spcPct val="93000"/>
              </a:lnSpc>
              <a:spcBef>
                <a:spcPts val="60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l" eaLnBrk="1">
              <a:spcBef>
                <a:spcPct val="0"/>
              </a:spcBef>
            </a:pPr>
            <a:endParaRPr lang="it-IT" altLang="it-IT">
              <a:latin typeface="Open Sans Light" panose="020B0306030504020204" pitchFamily="34" charset="0"/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4D83705F-2D1D-0B10-FD3F-BEA474DCCD50}"/>
              </a:ext>
            </a:extLst>
          </p:cNvPr>
          <p:cNvSpPr txBox="1"/>
          <p:nvPr/>
        </p:nvSpPr>
        <p:spPr>
          <a:xfrm>
            <a:off x="1076325" y="34925"/>
            <a:ext cx="3455988" cy="2635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>
              <a:lnSpc>
                <a:spcPct val="93000"/>
              </a:lnSpc>
              <a:defRPr/>
            </a:pPr>
            <a:r>
              <a:rPr lang="it-IT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ROLA 2022: le opinioni dei lavoratori</a:t>
            </a:r>
          </a:p>
        </p:txBody>
      </p:sp>
      <p:sp>
        <p:nvSpPr>
          <p:cNvPr id="11269" name="CasellaDiTesto 2">
            <a:extLst>
              <a:ext uri="{FF2B5EF4-FFF2-40B4-BE49-F238E27FC236}">
                <a16:creationId xmlns:a16="http://schemas.microsoft.com/office/drawing/2014/main" id="{FF484532-B628-3195-AA65-8F87872691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625" y="1001713"/>
            <a:ext cx="1584325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algn="ctr" defTabSz="449263" eaLnBrk="0" fontAlgn="base" hangingPunct="0">
              <a:lnSpc>
                <a:spcPct val="93000"/>
              </a:lnSpc>
              <a:spcBef>
                <a:spcPts val="60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algn="ctr" defTabSz="449263" eaLnBrk="0" fontAlgn="base" hangingPunct="0">
              <a:lnSpc>
                <a:spcPct val="93000"/>
              </a:lnSpc>
              <a:spcBef>
                <a:spcPts val="60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algn="ctr" defTabSz="449263" eaLnBrk="0" fontAlgn="base" hangingPunct="0">
              <a:lnSpc>
                <a:spcPct val="93000"/>
              </a:lnSpc>
              <a:spcBef>
                <a:spcPts val="60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algn="ctr" defTabSz="449263" eaLnBrk="0" fontAlgn="base" hangingPunct="0">
              <a:lnSpc>
                <a:spcPct val="93000"/>
              </a:lnSpc>
              <a:spcBef>
                <a:spcPts val="60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l" eaLnBrk="1">
              <a:spcBef>
                <a:spcPct val="0"/>
              </a:spcBef>
            </a:pPr>
            <a:r>
              <a:rPr lang="it-IT" altLang="it-IT" sz="1000">
                <a:solidFill>
                  <a:srgbClr val="6F93A7"/>
                </a:solidFill>
                <a:latin typeface="Open Sans Extrabold" panose="020B0906030804020204" pitchFamily="34" charset="0"/>
              </a:rPr>
              <a:t>Soddisfazione sulle metodologie didattiche:</a:t>
            </a:r>
          </a:p>
          <a:p>
            <a:pPr algn="l" eaLnBrk="1">
              <a:spcBef>
                <a:spcPct val="0"/>
              </a:spcBef>
            </a:pPr>
            <a:endParaRPr lang="it-IT" altLang="it-IT" sz="1000">
              <a:solidFill>
                <a:srgbClr val="6F93A7"/>
              </a:solidFill>
              <a:latin typeface="Open Sans Light" panose="020B0306030504020204" pitchFamily="34" charset="0"/>
            </a:endParaRPr>
          </a:p>
          <a:p>
            <a:pPr algn="l" eaLnBrk="1">
              <a:spcBef>
                <a:spcPct val="0"/>
              </a:spcBef>
            </a:pPr>
            <a:r>
              <a:rPr lang="it-IT" altLang="it-IT" sz="1000">
                <a:solidFill>
                  <a:schemeClr val="tx1"/>
                </a:solidFill>
                <a:latin typeface="Open Sans Light" panose="020B0306030504020204" pitchFamily="34" charset="0"/>
              </a:rPr>
              <a:t>I lavoratori percepiscono che le metodologie utilizzate dai docenti hanno coinvolti attivamente la classe nell’esperienza formativa.</a:t>
            </a:r>
          </a:p>
          <a:p>
            <a:pPr algn="l" eaLnBrk="1">
              <a:spcBef>
                <a:spcPct val="0"/>
              </a:spcBef>
            </a:pPr>
            <a:endParaRPr lang="it-IT" altLang="it-IT" sz="1000">
              <a:latin typeface="Open Sans Light" panose="020B0306030504020204" pitchFamily="34" charset="0"/>
            </a:endParaRPr>
          </a:p>
          <a:p>
            <a:pPr algn="l" eaLnBrk="1">
              <a:spcBef>
                <a:spcPct val="0"/>
              </a:spcBef>
            </a:pPr>
            <a:endParaRPr lang="it-IT" altLang="it-IT" sz="1000">
              <a:latin typeface="Open Sans Light" panose="020B0306030504020204" pitchFamily="34" charset="0"/>
            </a:endParaRP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12C4457C-9F0A-8115-0E87-9658A07F5D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0486" y="827161"/>
            <a:ext cx="3248614" cy="1952625"/>
          </a:xfrm>
          <a:prstGeom prst="rect">
            <a:avLst/>
          </a:prstGeom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486B3C79-D424-EACF-4CC9-FA3E05A4F1AB}"/>
              </a:ext>
            </a:extLst>
          </p:cNvPr>
          <p:cNvSpPr txBox="1"/>
          <p:nvPr/>
        </p:nvSpPr>
        <p:spPr>
          <a:xfrm>
            <a:off x="2372494" y="3046987"/>
            <a:ext cx="17964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latin typeface="Garamond" panose="02020404030301010803" pitchFamily="18" charset="0"/>
              </a:rPr>
              <a:t>Fonte: dati ROLA 2022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">
            <a:extLst>
              <a:ext uri="{FF2B5EF4-FFF2-40B4-BE49-F238E27FC236}">
                <a16:creationId xmlns:a16="http://schemas.microsoft.com/office/drawing/2014/main" id="{A40D8906-6923-D608-C226-0B69D88F1A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638" y="0"/>
            <a:ext cx="5753101" cy="3236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291" name="CasellaDiTesto 6">
            <a:extLst>
              <a:ext uri="{FF2B5EF4-FFF2-40B4-BE49-F238E27FC236}">
                <a16:creationId xmlns:a16="http://schemas.microsoft.com/office/drawing/2014/main" id="{13A265D5-0B16-1315-2118-7D788F040B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625" y="1187450"/>
            <a:ext cx="1584325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algn="ctr" defTabSz="449263" eaLnBrk="0" fontAlgn="base" hangingPunct="0">
              <a:lnSpc>
                <a:spcPct val="93000"/>
              </a:lnSpc>
              <a:spcBef>
                <a:spcPts val="60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algn="ctr" defTabSz="449263" eaLnBrk="0" fontAlgn="base" hangingPunct="0">
              <a:lnSpc>
                <a:spcPct val="93000"/>
              </a:lnSpc>
              <a:spcBef>
                <a:spcPts val="60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algn="ctr" defTabSz="449263" eaLnBrk="0" fontAlgn="base" hangingPunct="0">
              <a:lnSpc>
                <a:spcPct val="93000"/>
              </a:lnSpc>
              <a:spcBef>
                <a:spcPts val="60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algn="ctr" defTabSz="449263" eaLnBrk="0" fontAlgn="base" hangingPunct="0">
              <a:lnSpc>
                <a:spcPct val="93000"/>
              </a:lnSpc>
              <a:spcBef>
                <a:spcPts val="60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l" eaLnBrk="1">
              <a:spcBef>
                <a:spcPct val="0"/>
              </a:spcBef>
            </a:pPr>
            <a:endParaRPr lang="it-IT" altLang="it-IT">
              <a:latin typeface="Open Sans Light" panose="020B0306030504020204" pitchFamily="34" charset="0"/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ACA7F24C-9853-0C05-AB4B-D56F1EAE8BCD}"/>
              </a:ext>
            </a:extLst>
          </p:cNvPr>
          <p:cNvSpPr txBox="1"/>
          <p:nvPr/>
        </p:nvSpPr>
        <p:spPr>
          <a:xfrm>
            <a:off x="1076325" y="34925"/>
            <a:ext cx="3455988" cy="2635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>
              <a:lnSpc>
                <a:spcPct val="93000"/>
              </a:lnSpc>
              <a:defRPr/>
            </a:pPr>
            <a:r>
              <a:rPr lang="it-IT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ROLA 2022: le opinioni dei lavoratori</a:t>
            </a:r>
          </a:p>
        </p:txBody>
      </p:sp>
      <p:sp>
        <p:nvSpPr>
          <p:cNvPr id="12293" name="CasellaDiTesto 2">
            <a:extLst>
              <a:ext uri="{FF2B5EF4-FFF2-40B4-BE49-F238E27FC236}">
                <a16:creationId xmlns:a16="http://schemas.microsoft.com/office/drawing/2014/main" id="{A925E754-EDA4-D977-951C-86AF4D173B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625" y="1001713"/>
            <a:ext cx="1584325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algn="ctr" defTabSz="449263" eaLnBrk="0" fontAlgn="base" hangingPunct="0">
              <a:lnSpc>
                <a:spcPct val="93000"/>
              </a:lnSpc>
              <a:spcBef>
                <a:spcPts val="60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algn="ctr" defTabSz="449263" eaLnBrk="0" fontAlgn="base" hangingPunct="0">
              <a:lnSpc>
                <a:spcPct val="93000"/>
              </a:lnSpc>
              <a:spcBef>
                <a:spcPts val="60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algn="ctr" defTabSz="449263" eaLnBrk="0" fontAlgn="base" hangingPunct="0">
              <a:lnSpc>
                <a:spcPct val="93000"/>
              </a:lnSpc>
              <a:spcBef>
                <a:spcPts val="60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algn="ctr" defTabSz="449263" eaLnBrk="0" fontAlgn="base" hangingPunct="0">
              <a:lnSpc>
                <a:spcPct val="93000"/>
              </a:lnSpc>
              <a:spcBef>
                <a:spcPts val="60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l" eaLnBrk="1">
              <a:spcBef>
                <a:spcPct val="0"/>
              </a:spcBef>
            </a:pPr>
            <a:r>
              <a:rPr lang="it-IT" altLang="it-IT" sz="1000">
                <a:solidFill>
                  <a:srgbClr val="6F93A7"/>
                </a:solidFill>
                <a:latin typeface="Open Sans Extrabold" panose="020B0906030804020204" pitchFamily="34" charset="0"/>
              </a:rPr>
              <a:t>I cambiamenti nelle attività lavorative a seguito della formazione</a:t>
            </a:r>
          </a:p>
          <a:p>
            <a:pPr algn="l" eaLnBrk="1">
              <a:spcBef>
                <a:spcPct val="0"/>
              </a:spcBef>
            </a:pPr>
            <a:endParaRPr lang="it-IT" altLang="it-IT" sz="1000">
              <a:solidFill>
                <a:srgbClr val="6F93A7"/>
              </a:solidFill>
              <a:latin typeface="Open Sans Light" panose="020B0306030504020204" pitchFamily="34" charset="0"/>
            </a:endParaRPr>
          </a:p>
          <a:p>
            <a:pPr algn="l" eaLnBrk="1">
              <a:spcBef>
                <a:spcPct val="0"/>
              </a:spcBef>
            </a:pPr>
            <a:r>
              <a:rPr lang="it-IT" altLang="it-IT" sz="1000">
                <a:latin typeface="Open Sans Light" panose="020B0306030504020204" pitchFamily="34" charset="0"/>
              </a:rPr>
              <a:t>Per i lavoratori la formazione ha apportato immediatamente alcuni vantaggi nell’esperienza lavorativa</a:t>
            </a:r>
          </a:p>
          <a:p>
            <a:pPr algn="l" eaLnBrk="1">
              <a:spcBef>
                <a:spcPct val="0"/>
              </a:spcBef>
            </a:pPr>
            <a:endParaRPr lang="it-IT" altLang="it-IT" sz="1000">
              <a:latin typeface="Open Sans Light" panose="020B0306030504020204" pitchFamily="34" charset="0"/>
            </a:endParaRPr>
          </a:p>
        </p:txBody>
      </p:sp>
      <p:sp>
        <p:nvSpPr>
          <p:cNvPr id="12294" name="CasellaDiTesto 3">
            <a:extLst>
              <a:ext uri="{FF2B5EF4-FFF2-40B4-BE49-F238E27FC236}">
                <a16:creationId xmlns:a16="http://schemas.microsoft.com/office/drawing/2014/main" id="{6F43966D-BF49-70DE-8A3A-64BCE1B0BF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8350" y="595313"/>
            <a:ext cx="863600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algn="ctr" defTabSz="449263" eaLnBrk="0" fontAlgn="base" hangingPunct="0">
              <a:lnSpc>
                <a:spcPct val="93000"/>
              </a:lnSpc>
              <a:spcBef>
                <a:spcPts val="60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algn="ctr" defTabSz="449263" eaLnBrk="0" fontAlgn="base" hangingPunct="0">
              <a:lnSpc>
                <a:spcPct val="93000"/>
              </a:lnSpc>
              <a:spcBef>
                <a:spcPts val="60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algn="ctr" defTabSz="449263" eaLnBrk="0" fontAlgn="base" hangingPunct="0">
              <a:lnSpc>
                <a:spcPct val="93000"/>
              </a:lnSpc>
              <a:spcBef>
                <a:spcPts val="60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algn="ctr" defTabSz="449263" eaLnBrk="0" fontAlgn="base" hangingPunct="0">
              <a:lnSpc>
                <a:spcPct val="93000"/>
              </a:lnSpc>
              <a:spcBef>
                <a:spcPts val="60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l" eaLnBrk="1">
              <a:spcBef>
                <a:spcPct val="0"/>
              </a:spcBef>
            </a:pPr>
            <a:r>
              <a:rPr lang="it-IT" altLang="it-IT" sz="1000" b="1">
                <a:latin typeface="Open Sans Light" panose="020B0306030504020204" pitchFamily="34" charset="0"/>
              </a:rPr>
              <a:t>I primi tre</a:t>
            </a:r>
          </a:p>
        </p:txBody>
      </p:sp>
      <p:sp>
        <p:nvSpPr>
          <p:cNvPr id="12295" name="CasellaDiTesto 4">
            <a:extLst>
              <a:ext uri="{FF2B5EF4-FFF2-40B4-BE49-F238E27FC236}">
                <a16:creationId xmlns:a16="http://schemas.microsoft.com/office/drawing/2014/main" id="{5623CC59-2460-2B64-866F-DAA4D83433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3888" y="1082675"/>
            <a:ext cx="2449512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algn="ctr" defTabSz="449263" eaLnBrk="0" fontAlgn="base" hangingPunct="0">
              <a:lnSpc>
                <a:spcPct val="93000"/>
              </a:lnSpc>
              <a:spcBef>
                <a:spcPts val="60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algn="ctr" defTabSz="449263" eaLnBrk="0" fontAlgn="base" hangingPunct="0">
              <a:lnSpc>
                <a:spcPct val="93000"/>
              </a:lnSpc>
              <a:spcBef>
                <a:spcPts val="60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algn="ctr" defTabSz="449263" eaLnBrk="0" fontAlgn="base" hangingPunct="0">
              <a:lnSpc>
                <a:spcPct val="93000"/>
              </a:lnSpc>
              <a:spcBef>
                <a:spcPts val="60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algn="ctr" defTabSz="449263" eaLnBrk="0" fontAlgn="base" hangingPunct="0">
              <a:lnSpc>
                <a:spcPct val="93000"/>
              </a:lnSpc>
              <a:spcBef>
                <a:spcPts val="60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l" eaLnBrk="1">
              <a:spcBef>
                <a:spcPct val="0"/>
              </a:spcBef>
            </a:pPr>
            <a:r>
              <a:rPr lang="it-IT" altLang="it-IT" sz="1000" b="1">
                <a:latin typeface="Open Sans Light" panose="020B0306030504020204" pitchFamily="34" charset="0"/>
              </a:rPr>
              <a:t>Ho acquisito o migliorato le tecniche di lavoro e/o l’applicazione delle procedure aziendali</a:t>
            </a:r>
          </a:p>
          <a:p>
            <a:pPr algn="l" eaLnBrk="1">
              <a:spcBef>
                <a:spcPct val="0"/>
              </a:spcBef>
            </a:pPr>
            <a:endParaRPr lang="it-IT" altLang="it-IT" sz="1000" b="1">
              <a:latin typeface="Open Sans Light" panose="020B0306030504020204" pitchFamily="34" charset="0"/>
            </a:endParaRPr>
          </a:p>
          <a:p>
            <a:pPr algn="l" eaLnBrk="1">
              <a:spcBef>
                <a:spcPct val="0"/>
              </a:spcBef>
            </a:pPr>
            <a:r>
              <a:rPr lang="it-IT" altLang="it-IT" sz="1000" b="1">
                <a:latin typeface="Open Sans Light" panose="020B0306030504020204" pitchFamily="34" charset="0"/>
              </a:rPr>
              <a:t>C’è stato un miglioramento delle relazioni con i colleghi e del lavoro di squadra </a:t>
            </a:r>
          </a:p>
          <a:p>
            <a:pPr algn="l" eaLnBrk="1">
              <a:spcBef>
                <a:spcPct val="0"/>
              </a:spcBef>
            </a:pPr>
            <a:endParaRPr lang="it-IT" altLang="it-IT" sz="1000" b="1">
              <a:latin typeface="Open Sans Light" panose="020B0306030504020204" pitchFamily="34" charset="0"/>
            </a:endParaRPr>
          </a:p>
          <a:p>
            <a:pPr algn="l" eaLnBrk="1">
              <a:spcBef>
                <a:spcPct val="0"/>
              </a:spcBef>
            </a:pPr>
            <a:r>
              <a:rPr lang="it-IT" altLang="it-IT" sz="1000" b="1">
                <a:latin typeface="Open Sans Light" panose="020B0306030504020204" pitchFamily="34" charset="0"/>
              </a:rPr>
              <a:t>Ho raggiunto un livello di autonomia maggiore nello svolgimento delle attività</a:t>
            </a:r>
          </a:p>
        </p:txBody>
      </p:sp>
      <p:sp>
        <p:nvSpPr>
          <p:cNvPr id="12296" name="Ovale 5">
            <a:extLst>
              <a:ext uri="{FF2B5EF4-FFF2-40B4-BE49-F238E27FC236}">
                <a16:creationId xmlns:a16="http://schemas.microsoft.com/office/drawing/2014/main" id="{E1A8A2E4-0B31-5F8F-021D-2339DE7C08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9213" y="1114425"/>
            <a:ext cx="647700" cy="292100"/>
          </a:xfrm>
          <a:prstGeom prst="ellipse">
            <a:avLst/>
          </a:prstGeom>
          <a:solidFill>
            <a:srgbClr val="FFFFFF"/>
          </a:solidFill>
          <a:ln w="25400" algn="ctr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>
            <a:lvl1pPr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algn="ctr" defTabSz="449263" eaLnBrk="0" fontAlgn="base" hangingPunct="0">
              <a:lnSpc>
                <a:spcPct val="93000"/>
              </a:lnSpc>
              <a:spcBef>
                <a:spcPts val="60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algn="ctr" defTabSz="449263" eaLnBrk="0" fontAlgn="base" hangingPunct="0">
              <a:lnSpc>
                <a:spcPct val="93000"/>
              </a:lnSpc>
              <a:spcBef>
                <a:spcPts val="60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algn="ctr" defTabSz="449263" eaLnBrk="0" fontAlgn="base" hangingPunct="0">
              <a:lnSpc>
                <a:spcPct val="93000"/>
              </a:lnSpc>
              <a:spcBef>
                <a:spcPts val="60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algn="ctr" defTabSz="449263" eaLnBrk="0" fontAlgn="base" hangingPunct="0">
              <a:lnSpc>
                <a:spcPct val="93000"/>
              </a:lnSpc>
              <a:spcBef>
                <a:spcPts val="60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l" eaLnBrk="1">
              <a:spcBef>
                <a:spcPct val="0"/>
              </a:spcBef>
            </a:pPr>
            <a:r>
              <a:rPr lang="it-IT" altLang="it-IT" sz="800" b="1" dirty="0">
                <a:latin typeface="Open Sans Light" panose="020B0306030504020204" pitchFamily="34" charset="0"/>
              </a:rPr>
              <a:t>19,35%</a:t>
            </a:r>
          </a:p>
        </p:txBody>
      </p:sp>
      <p:sp>
        <p:nvSpPr>
          <p:cNvPr id="12297" name="Ovale 7">
            <a:extLst>
              <a:ext uri="{FF2B5EF4-FFF2-40B4-BE49-F238E27FC236}">
                <a16:creationId xmlns:a16="http://schemas.microsoft.com/office/drawing/2014/main" id="{E7A29446-B464-A24D-BA9F-72EECD1550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9213" y="1644650"/>
            <a:ext cx="647700" cy="290513"/>
          </a:xfrm>
          <a:prstGeom prst="ellipse">
            <a:avLst/>
          </a:prstGeom>
          <a:solidFill>
            <a:srgbClr val="FFFFFF"/>
          </a:solidFill>
          <a:ln w="25400" algn="ctr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>
            <a:lvl1pPr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algn="ctr" defTabSz="449263" eaLnBrk="0" fontAlgn="base" hangingPunct="0">
              <a:lnSpc>
                <a:spcPct val="93000"/>
              </a:lnSpc>
              <a:spcBef>
                <a:spcPts val="60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algn="ctr" defTabSz="449263" eaLnBrk="0" fontAlgn="base" hangingPunct="0">
              <a:lnSpc>
                <a:spcPct val="93000"/>
              </a:lnSpc>
              <a:spcBef>
                <a:spcPts val="60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algn="ctr" defTabSz="449263" eaLnBrk="0" fontAlgn="base" hangingPunct="0">
              <a:lnSpc>
                <a:spcPct val="93000"/>
              </a:lnSpc>
              <a:spcBef>
                <a:spcPts val="60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algn="ctr" defTabSz="449263" eaLnBrk="0" fontAlgn="base" hangingPunct="0">
              <a:lnSpc>
                <a:spcPct val="93000"/>
              </a:lnSpc>
              <a:spcBef>
                <a:spcPts val="60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l" eaLnBrk="1">
              <a:spcBef>
                <a:spcPct val="0"/>
              </a:spcBef>
            </a:pPr>
            <a:r>
              <a:rPr lang="it-IT" altLang="it-IT" sz="800" b="1" dirty="0">
                <a:latin typeface="Open Sans Light" panose="020B0306030504020204" pitchFamily="34" charset="0"/>
              </a:rPr>
              <a:t>15,05%</a:t>
            </a:r>
          </a:p>
        </p:txBody>
      </p:sp>
      <p:sp>
        <p:nvSpPr>
          <p:cNvPr id="12298" name="Ovale 8">
            <a:extLst>
              <a:ext uri="{FF2B5EF4-FFF2-40B4-BE49-F238E27FC236}">
                <a16:creationId xmlns:a16="http://schemas.microsoft.com/office/drawing/2014/main" id="{32B63C70-D906-CEA4-CAC2-7852FAFE14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2700" y="2197100"/>
            <a:ext cx="647700" cy="290513"/>
          </a:xfrm>
          <a:prstGeom prst="ellipse">
            <a:avLst/>
          </a:prstGeom>
          <a:solidFill>
            <a:srgbClr val="FFFFFF"/>
          </a:solidFill>
          <a:ln w="25400" algn="ctr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>
            <a:lvl1pPr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algn="ctr">
              <a:lnSpc>
                <a:spcPct val="93000"/>
              </a:lnSpc>
              <a:spcBef>
                <a:spcPts val="60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algn="ctr" defTabSz="449263" eaLnBrk="0" fontAlgn="base" hangingPunct="0">
              <a:lnSpc>
                <a:spcPct val="93000"/>
              </a:lnSpc>
              <a:spcBef>
                <a:spcPts val="60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algn="ctr" defTabSz="449263" eaLnBrk="0" fontAlgn="base" hangingPunct="0">
              <a:lnSpc>
                <a:spcPct val="93000"/>
              </a:lnSpc>
              <a:spcBef>
                <a:spcPts val="60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algn="ctr" defTabSz="449263" eaLnBrk="0" fontAlgn="base" hangingPunct="0">
              <a:lnSpc>
                <a:spcPct val="93000"/>
              </a:lnSpc>
              <a:spcBef>
                <a:spcPts val="60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algn="ctr" defTabSz="449263" eaLnBrk="0" fontAlgn="base" hangingPunct="0">
              <a:lnSpc>
                <a:spcPct val="93000"/>
              </a:lnSpc>
              <a:spcBef>
                <a:spcPts val="60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l" eaLnBrk="1">
              <a:spcBef>
                <a:spcPct val="0"/>
              </a:spcBef>
            </a:pPr>
            <a:r>
              <a:rPr lang="it-IT" altLang="it-IT" sz="800" b="1" dirty="0">
                <a:latin typeface="Open Sans Light" panose="020B0306030504020204" pitchFamily="34" charset="0"/>
              </a:rPr>
              <a:t>14,22%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AAC8ABB5-9364-6636-5040-40D620340462}"/>
              </a:ext>
            </a:extLst>
          </p:cNvPr>
          <p:cNvSpPr txBox="1"/>
          <p:nvPr/>
        </p:nvSpPr>
        <p:spPr>
          <a:xfrm>
            <a:off x="2372494" y="3046987"/>
            <a:ext cx="17964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latin typeface="Garamond" panose="02020404030301010803" pitchFamily="18" charset="0"/>
              </a:rPr>
              <a:t>Fonte: dati ROLA 2022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45720" tIns="45720" rIns="4572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altLang="it-IT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anose="020B0604020202020204" pitchFamily="34" charset="0"/>
            <a:cs typeface="Arial" panose="020B0604020202020204" pitchFamily="34" charset="0"/>
            <a:sym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45720" tIns="45720" rIns="4572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altLang="it-IT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anose="020B0604020202020204" pitchFamily="34" charset="0"/>
            <a:cs typeface="Arial" panose="020B0604020202020204" pitchFamily="34" charset="0"/>
            <a:sym typeface="Arial" panose="020B0604020202020204" pitchFamily="34" charset="0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</TotalTime>
  <Words>723</Words>
  <Application>Microsoft Office PowerPoint</Application>
  <PresentationFormat>Personalizzato</PresentationFormat>
  <Paragraphs>122</Paragraphs>
  <Slides>13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20" baseType="lpstr">
      <vt:lpstr>Arial</vt:lpstr>
      <vt:lpstr>Calibri</vt:lpstr>
      <vt:lpstr>Garamond</vt:lpstr>
      <vt:lpstr>Open Sans Extrabold</vt:lpstr>
      <vt:lpstr>Open Sans Light</vt:lpstr>
      <vt:lpstr>Times New Roman</vt:lpstr>
      <vt:lpstr>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Nausica Iencenelli</dc:creator>
  <cp:lastModifiedBy>Nausica Iencenelli</cp:lastModifiedBy>
  <cp:revision>52</cp:revision>
  <dcterms:modified xsi:type="dcterms:W3CDTF">2023-11-22T15:38:32Z</dcterms:modified>
</cp:coreProperties>
</file>